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471" r:id="rId5"/>
    <p:sldId id="466" r:id="rId6"/>
    <p:sldId id="294" r:id="rId7"/>
    <p:sldId id="348" r:id="rId8"/>
    <p:sldId id="347" r:id="rId9"/>
    <p:sldId id="257" r:id="rId10"/>
    <p:sldId id="302" r:id="rId11"/>
    <p:sldId id="291" r:id="rId12"/>
    <p:sldId id="305" r:id="rId13"/>
    <p:sldId id="470" r:id="rId14"/>
    <p:sldId id="469" r:id="rId15"/>
    <p:sldId id="256" r:id="rId16"/>
    <p:sldId id="274" r:id="rId17"/>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2"/>
    <a:srgbClr val="4472C4"/>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B5B92-9C40-44B9-AF39-64F2D92B04FD}" v="22" dt="2026-01-23T13:11:48.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6"/>
    <p:restoredTop sz="93457" autoAdjust="0"/>
  </p:normalViewPr>
  <p:slideViewPr>
    <p:cSldViewPr snapToGrid="0" snapToObjects="1">
      <p:cViewPr varScale="1">
        <p:scale>
          <a:sx n="111" d="100"/>
          <a:sy n="111" d="100"/>
        </p:scale>
        <p:origin x="828" y="96"/>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049" tIns="46525" rIns="93049" bIns="46525" rtlCol="0"/>
          <a:lstStyle>
            <a:lvl1pPr algn="l">
              <a:defRPr sz="1200"/>
            </a:lvl1pPr>
          </a:lstStyle>
          <a:p>
            <a:endParaRPr lang="en-US"/>
          </a:p>
        </p:txBody>
      </p:sp>
      <p:sp>
        <p:nvSpPr>
          <p:cNvPr id="3" name="Date Placeholder 2"/>
          <p:cNvSpPr>
            <a:spLocks noGrp="1"/>
          </p:cNvSpPr>
          <p:nvPr>
            <p:ph type="dt" idx="1"/>
          </p:nvPr>
        </p:nvSpPr>
        <p:spPr>
          <a:xfrm>
            <a:off x="4008705" y="0"/>
            <a:ext cx="3066733" cy="469779"/>
          </a:xfrm>
          <a:prstGeom prst="rect">
            <a:avLst/>
          </a:prstGeom>
        </p:spPr>
        <p:txBody>
          <a:bodyPr vert="horz" lIns="93049" tIns="46525" rIns="93049" bIns="46525" rtlCol="0"/>
          <a:lstStyle>
            <a:lvl1pPr algn="r">
              <a:defRPr sz="1200"/>
            </a:lvl1pPr>
          </a:lstStyle>
          <a:p>
            <a:fld id="{ED15EDB7-FE9E-4540-9586-72F206F844FA}" type="datetimeFigureOut">
              <a:rPr lang="en-US" smtClean="0"/>
              <a:t>1/23/2026</a:t>
            </a:fld>
            <a:endParaRPr lang="en-US"/>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049" tIns="46525" rIns="93049" bIns="46525" rtlCol="0" anchor="ctr"/>
          <a:lstStyle/>
          <a:p>
            <a:endParaRPr lang="en-US"/>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049" tIns="46525" rIns="93049" bIns="465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049" tIns="46525" rIns="93049" bIns="4652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049" tIns="46525" rIns="93049" bIns="46525" rtlCol="0" anchor="b"/>
          <a:lstStyle>
            <a:lvl1pPr algn="r">
              <a:defRPr sz="1200"/>
            </a:lvl1pPr>
          </a:lstStyle>
          <a:p>
            <a:fld id="{8A214042-703E-4694-93A8-261C376117FB}" type="slidenum">
              <a:rPr lang="en-US" smtClean="0"/>
              <a:t>‹#›</a:t>
            </a:fld>
            <a:endParaRPr lang="en-US"/>
          </a:p>
        </p:txBody>
      </p:sp>
    </p:spTree>
    <p:extLst>
      <p:ext uri="{BB962C8B-B14F-4D97-AF65-F5344CB8AC3E}">
        <p14:creationId xmlns:p14="http://schemas.microsoft.com/office/powerpoint/2010/main" val="328393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214042-703E-4694-93A8-261C376117FB}" type="slidenum">
              <a:rPr lang="en-US" smtClean="0"/>
              <a:t>3</a:t>
            </a:fld>
            <a:endParaRPr lang="en-US"/>
          </a:p>
        </p:txBody>
      </p:sp>
    </p:spTree>
    <p:extLst>
      <p:ext uri="{BB962C8B-B14F-4D97-AF65-F5344CB8AC3E}">
        <p14:creationId xmlns:p14="http://schemas.microsoft.com/office/powerpoint/2010/main" val="34339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venir" panose="02000503020000020003"/>
            </a:endParaRPr>
          </a:p>
        </p:txBody>
      </p:sp>
      <p:sp>
        <p:nvSpPr>
          <p:cNvPr id="4" name="Slide Number Placeholder 3"/>
          <p:cNvSpPr>
            <a:spLocks noGrp="1"/>
          </p:cNvSpPr>
          <p:nvPr>
            <p:ph type="sldNum" sz="quarter" idx="5"/>
          </p:nvPr>
        </p:nvSpPr>
        <p:spPr/>
        <p:txBody>
          <a:bodyPr/>
          <a:lstStyle/>
          <a:p>
            <a:fld id="{8A214042-703E-4694-93A8-261C376117FB}" type="slidenum">
              <a:rPr lang="en-US" smtClean="0"/>
              <a:t>4</a:t>
            </a:fld>
            <a:endParaRPr lang="en-US"/>
          </a:p>
        </p:txBody>
      </p:sp>
    </p:spTree>
    <p:extLst>
      <p:ext uri="{BB962C8B-B14F-4D97-AF65-F5344CB8AC3E}">
        <p14:creationId xmlns:p14="http://schemas.microsoft.com/office/powerpoint/2010/main" val="71059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214042-703E-4694-93A8-261C376117FB}" type="slidenum">
              <a:rPr lang="en-US" smtClean="0"/>
              <a:t>5</a:t>
            </a:fld>
            <a:endParaRPr lang="en-US"/>
          </a:p>
        </p:txBody>
      </p:sp>
    </p:spTree>
    <p:extLst>
      <p:ext uri="{BB962C8B-B14F-4D97-AF65-F5344CB8AC3E}">
        <p14:creationId xmlns:p14="http://schemas.microsoft.com/office/powerpoint/2010/main" val="204871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UK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FACC13-CFA4-CF45-A263-13D1B657382B}"/>
              </a:ext>
            </a:extLst>
          </p:cNvPr>
          <p:cNvPicPr>
            <a:picLocks noChangeAspect="1"/>
          </p:cNvPicPr>
          <p:nvPr userDrawn="1"/>
        </p:nvPicPr>
        <p:blipFill>
          <a:blip r:embed="rId2"/>
          <a:stretch>
            <a:fillRect/>
          </a:stretch>
        </p:blipFill>
        <p:spPr>
          <a:xfrm>
            <a:off x="-114878" y="-111517"/>
            <a:ext cx="12306878" cy="8639774"/>
          </a:xfrm>
          <a:prstGeom prst="rect">
            <a:avLst/>
          </a:prstGeom>
        </p:spPr>
      </p:pic>
      <p:sp>
        <p:nvSpPr>
          <p:cNvPr id="2" name="Title 1"/>
          <p:cNvSpPr>
            <a:spLocks noGrp="1"/>
          </p:cNvSpPr>
          <p:nvPr>
            <p:ph type="ctrTitle" hasCustomPrompt="1"/>
          </p:nvPr>
        </p:nvSpPr>
        <p:spPr>
          <a:xfrm>
            <a:off x="838199" y="498909"/>
            <a:ext cx="10113819" cy="2387600"/>
          </a:xfrm>
        </p:spPr>
        <p:txBody>
          <a:bodyPr anchor="b"/>
          <a:lstStyle>
            <a:lvl1pPr algn="l">
              <a:defRPr sz="6000" b="1" i="0">
                <a:latin typeface="Avenir Black" panose="02000503020000020003" pitchFamily="2" charset="0"/>
              </a:defRPr>
            </a:lvl1pPr>
          </a:lstStyle>
          <a:p>
            <a:r>
              <a:rPr lang="en-US" dirty="0"/>
              <a:t>Click to edit title</a:t>
            </a:r>
          </a:p>
        </p:txBody>
      </p:sp>
      <p:sp>
        <p:nvSpPr>
          <p:cNvPr id="3" name="Subtitle 2"/>
          <p:cNvSpPr>
            <a:spLocks noGrp="1"/>
          </p:cNvSpPr>
          <p:nvPr>
            <p:ph type="subTitle" idx="1"/>
          </p:nvPr>
        </p:nvSpPr>
        <p:spPr>
          <a:xfrm>
            <a:off x="838200" y="3143611"/>
            <a:ext cx="7464136" cy="1655762"/>
          </a:xfrm>
        </p:spPr>
        <p:txBody>
          <a:bodyPr/>
          <a:lstStyle>
            <a:lvl1pPr marL="0" indent="0" algn="l">
              <a:buNone/>
              <a:defRPr sz="2400" b="0" i="0">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fld id="{772374E0-E22E-7842-975A-AEF333FBF60E}" type="datetimeFigureOut">
              <a:rPr lang="en-US" smtClean="0"/>
              <a:pPr/>
              <a:t>1/23/2026</a:t>
            </a:fld>
            <a:endParaRPr lang="en-US" dirty="0"/>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fld id="{736872BA-08B3-5346-B729-432DDB1BF1A3}" type="slidenum">
              <a:rPr lang="en-US" smtClean="0"/>
              <a:pPr/>
              <a:t>‹#›</a:t>
            </a:fld>
            <a:endParaRPr lang="en-US" dirty="0"/>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0454" y="5603483"/>
            <a:ext cx="2830946" cy="573046"/>
          </a:xfrm>
          <a:prstGeom prst="rect">
            <a:avLst/>
          </a:prstGeom>
        </p:spPr>
      </p:pic>
    </p:spTree>
    <p:extLst>
      <p:ext uri="{BB962C8B-B14F-4D97-AF65-F5344CB8AC3E}">
        <p14:creationId xmlns:p14="http://schemas.microsoft.com/office/powerpoint/2010/main" val="239275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 U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B3CAD-89CE-4344-B231-B2787A515494}"/>
              </a:ext>
            </a:extLst>
          </p:cNvPr>
          <p:cNvPicPr>
            <a:picLocks noChangeAspect="1"/>
          </p:cNvPicPr>
          <p:nvPr userDrawn="1"/>
        </p:nvPicPr>
        <p:blipFill>
          <a:blip r:embed="rId2"/>
          <a:stretch>
            <a:fillRect/>
          </a:stretch>
        </p:blipFill>
        <p:spPr>
          <a:xfrm>
            <a:off x="-31750" y="0"/>
            <a:ext cx="12223750" cy="8581416"/>
          </a:xfrm>
          <a:prstGeom prst="rect">
            <a:avLst/>
          </a:prstGeom>
        </p:spPr>
      </p:pic>
      <p:sp>
        <p:nvSpPr>
          <p:cNvPr id="2" name="Title 1"/>
          <p:cNvSpPr>
            <a:spLocks noGrp="1"/>
          </p:cNvSpPr>
          <p:nvPr>
            <p:ph type="title"/>
          </p:nvPr>
        </p:nvSpPr>
        <p:spPr>
          <a:xfrm>
            <a:off x="822325" y="4181497"/>
            <a:ext cx="10515600" cy="1325563"/>
          </a:xfrm>
        </p:spPr>
        <p:txBody>
          <a:bodyPr/>
          <a:lstStyle>
            <a:lvl1pPr>
              <a:defRPr b="1" i="0">
                <a:latin typeface="Avenir Black" panose="02000503020000020003" pitchFamily="2"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2374E0-E22E-7842-975A-AEF333FBF60E}"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77D9E1F5-2213-9849-BE3D-6FECDC42E4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95746579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 UK Blue">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325" y="4181497"/>
            <a:ext cx="10515600" cy="1325563"/>
          </a:xfrm>
        </p:spPr>
        <p:txBody>
          <a:bodyPr/>
          <a:lstStyle>
            <a:lvl1pPr>
              <a:defRPr b="1" i="0">
                <a:latin typeface="Avenir Black" panose="02000503020000020003" pitchFamily="2"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2374E0-E22E-7842-975A-AEF333FBF60E}"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7" name="Picture 6" descr="University of Kentucky Human Development Institute logo">
            <a:extLst>
              <a:ext uri="{FF2B5EF4-FFF2-40B4-BE49-F238E27FC236}">
                <a16:creationId xmlns:a16="http://schemas.microsoft.com/office/drawing/2014/main" id="{C6206201-D5D1-0443-B8BE-02EDC14A85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83509949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Title Only - U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B3CAD-89CE-4344-B231-B2787A515494}"/>
              </a:ext>
            </a:extLst>
          </p:cNvPr>
          <p:cNvPicPr>
            <a:picLocks noChangeAspect="1"/>
          </p:cNvPicPr>
          <p:nvPr userDrawn="1"/>
        </p:nvPicPr>
        <p:blipFill>
          <a:blip r:embed="rId2"/>
          <a:stretch>
            <a:fillRect/>
          </a:stretch>
        </p:blipFill>
        <p:spPr>
          <a:xfrm>
            <a:off x="-31750" y="0"/>
            <a:ext cx="12223750" cy="8581416"/>
          </a:xfrm>
          <a:prstGeom prst="rect">
            <a:avLst/>
          </a:prstGeom>
        </p:spPr>
      </p:pic>
      <p:sp>
        <p:nvSpPr>
          <p:cNvPr id="2" name="Title 1"/>
          <p:cNvSpPr>
            <a:spLocks noGrp="1"/>
          </p:cNvSpPr>
          <p:nvPr>
            <p:ph type="title"/>
          </p:nvPr>
        </p:nvSpPr>
        <p:spPr>
          <a:xfrm>
            <a:off x="822325" y="4181497"/>
            <a:ext cx="10515600" cy="1325563"/>
          </a:xfrm>
        </p:spPr>
        <p:txBody>
          <a:bodyPr/>
          <a:lstStyle>
            <a:lvl1pPr>
              <a:defRPr b="1" i="0">
                <a:latin typeface="Avenir Black" panose="02000503020000020003" pitchFamily="2"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2374E0-E22E-7842-975A-AEF333FBF60E}"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0DB0F69F-E402-7E48-9AAA-C96785242B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99994" y="5873319"/>
            <a:ext cx="3288146" cy="665593"/>
          </a:xfrm>
          <a:prstGeom prst="rect">
            <a:avLst/>
          </a:prstGeom>
        </p:spPr>
      </p:pic>
    </p:spTree>
    <p:extLst>
      <p:ext uri="{BB962C8B-B14F-4D97-AF65-F5344CB8AC3E}">
        <p14:creationId xmlns:p14="http://schemas.microsoft.com/office/powerpoint/2010/main" val="42228026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74E0-E22E-7842-975A-AEF333FBF60E}"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F692524C-7C9F-0946-91A5-D8B16E2533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2475335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 UK Blu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6608"/>
            <a:ext cx="3932237" cy="36823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2374E0-E22E-7842-975A-AEF333FBF60E}"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C6310701-542A-944E-9D73-76EEA7E5D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969340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96548"/>
            <a:ext cx="3932237" cy="367244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2374E0-E22E-7842-975A-AEF333FBF60E}"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E9FDD609-C37B-AC44-844B-C88A552958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413158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6608"/>
            <a:ext cx="3932237" cy="36823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2374E0-E22E-7842-975A-AEF333FBF60E}"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A61E68E9-58E1-8247-9CD3-3B988E615D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10600" y="5989263"/>
            <a:ext cx="3288146" cy="665593"/>
          </a:xfrm>
          <a:prstGeom prst="rect">
            <a:avLst/>
          </a:prstGeom>
        </p:spPr>
      </p:pic>
    </p:spTree>
    <p:extLst>
      <p:ext uri="{BB962C8B-B14F-4D97-AF65-F5344CB8AC3E}">
        <p14:creationId xmlns:p14="http://schemas.microsoft.com/office/powerpoint/2010/main" val="144123764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Concep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2120" y="-1"/>
            <a:ext cx="1218988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userDrawn="1"/>
        </p:nvSpPr>
        <p:spPr>
          <a:xfrm>
            <a:off x="0" y="1804266"/>
            <a:ext cx="12189880" cy="2747818"/>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36844" y="2130425"/>
            <a:ext cx="8316191" cy="2095500"/>
          </a:xfrm>
        </p:spPr>
        <p:txBody>
          <a:bodyPr>
            <a:normAutofit/>
          </a:bodyPr>
          <a:lstStyle>
            <a:lvl1pPr algn="ct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2374E0-E22E-7842-975A-AEF333FBF60E}"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9466" y="5783304"/>
            <a:ext cx="2830946" cy="573046"/>
          </a:xfrm>
          <a:prstGeom prst="rect">
            <a:avLst/>
          </a:prstGeom>
        </p:spPr>
      </p:pic>
    </p:spTree>
    <p:extLst>
      <p:ext uri="{BB962C8B-B14F-4D97-AF65-F5344CB8AC3E}">
        <p14:creationId xmlns:p14="http://schemas.microsoft.com/office/powerpoint/2010/main" val="316144605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Number">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6700" y="2176668"/>
            <a:ext cx="6578600" cy="1951935"/>
          </a:xfrm>
        </p:spPr>
        <p:txBody>
          <a:bodyPr>
            <a:noAutofit/>
          </a:bodyPr>
          <a:lstStyle>
            <a:lvl1pPr algn="ctr">
              <a:defRPr sz="20000" b="1" i="0">
                <a:latin typeface="Avenir Black" panose="02000503020000020003" pitchFamily="2" charset="0"/>
              </a:defRPr>
            </a:lvl1pPr>
          </a:lstStyle>
          <a:p>
            <a:r>
              <a:rPr lang="en-US" dirty="0"/>
              <a:t>00%</a:t>
            </a:r>
          </a:p>
        </p:txBody>
      </p:sp>
      <p:sp>
        <p:nvSpPr>
          <p:cNvPr id="3" name="Date Placeholder 2"/>
          <p:cNvSpPr>
            <a:spLocks noGrp="1"/>
          </p:cNvSpPr>
          <p:nvPr>
            <p:ph type="dt" sz="half" idx="10"/>
          </p:nvPr>
        </p:nvSpPr>
        <p:spPr/>
        <p:txBody>
          <a:bodyPr/>
          <a:lstStyle/>
          <a:p>
            <a:fld id="{772374E0-E22E-7842-975A-AEF333FBF60E}"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sp>
        <p:nvSpPr>
          <p:cNvPr id="10" name="Content Placeholder 9">
            <a:extLst>
              <a:ext uri="{FF2B5EF4-FFF2-40B4-BE49-F238E27FC236}">
                <a16:creationId xmlns:a16="http://schemas.microsoft.com/office/drawing/2014/main" id="{07ACD1AE-F550-474C-99E0-07B02ABFCD7C}"/>
              </a:ext>
            </a:extLst>
          </p:cNvPr>
          <p:cNvSpPr>
            <a:spLocks noGrp="1"/>
          </p:cNvSpPr>
          <p:nvPr>
            <p:ph sz="quarter" idx="13"/>
          </p:nvPr>
        </p:nvSpPr>
        <p:spPr>
          <a:xfrm>
            <a:off x="2854325" y="4347679"/>
            <a:ext cx="6483350" cy="571500"/>
          </a:xfrm>
        </p:spPr>
        <p:txBody>
          <a:bodyPr/>
          <a:lstStyle>
            <a:lvl1pPr marL="0" indent="0" algn="ctr">
              <a:buNone/>
              <a:defRPr/>
            </a:lvl1pPr>
          </a:lstStyle>
          <a:p>
            <a:pPr lvl="0"/>
            <a:r>
              <a:rPr lang="en-US"/>
              <a:t>Click to edit Master text styles</a:t>
            </a:r>
          </a:p>
        </p:txBody>
      </p:sp>
      <p:pic>
        <p:nvPicPr>
          <p:cNvPr id="6" name="Picture 5" descr="University of Kentucky Human Development Institute logo">
            <a:extLst>
              <a:ext uri="{FF2B5EF4-FFF2-40B4-BE49-F238E27FC236}">
                <a16:creationId xmlns:a16="http://schemas.microsoft.com/office/drawing/2014/main" id="{86EE404F-DFB3-E647-8097-4E38C123D4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9466" y="5783304"/>
            <a:ext cx="2830946" cy="573046"/>
          </a:xfrm>
          <a:prstGeom prst="rect">
            <a:avLst/>
          </a:prstGeom>
        </p:spPr>
      </p:pic>
    </p:spTree>
    <p:extLst>
      <p:ext uri="{BB962C8B-B14F-4D97-AF65-F5344CB8AC3E}">
        <p14:creationId xmlns:p14="http://schemas.microsoft.com/office/powerpoint/2010/main" val="795493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You">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2374E0-E22E-7842-975A-AEF333FBF60E}"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sp>
        <p:nvSpPr>
          <p:cNvPr id="21" name="Picture Placeholder 20">
            <a:extLst>
              <a:ext uri="{FF2B5EF4-FFF2-40B4-BE49-F238E27FC236}">
                <a16:creationId xmlns:a16="http://schemas.microsoft.com/office/drawing/2014/main" id="{2FE1BC46-1B09-F645-B47A-4C7B3A0E4B45}"/>
              </a:ext>
            </a:extLst>
          </p:cNvPr>
          <p:cNvSpPr>
            <a:spLocks noGrp="1"/>
          </p:cNvSpPr>
          <p:nvPr>
            <p:ph type="pic" sz="quarter" idx="13" hasCustomPrompt="1"/>
          </p:nvPr>
        </p:nvSpPr>
        <p:spPr>
          <a:xfrm>
            <a:off x="914400" y="1687584"/>
            <a:ext cx="3270448" cy="3225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041E42"/>
                </a:solidFill>
                <a:highlight>
                  <a:srgbClr val="FFFF00"/>
                </a:highlight>
              </a:defRPr>
            </a:lvl1pPr>
          </a:lstStyle>
          <a:p>
            <a:r>
              <a:rPr lang="en-US" dirty="0"/>
              <a:t>Click icon to add a picture</a:t>
            </a:r>
          </a:p>
        </p:txBody>
      </p:sp>
      <p:sp>
        <p:nvSpPr>
          <p:cNvPr id="23" name="Text Placeholder 22">
            <a:extLst>
              <a:ext uri="{FF2B5EF4-FFF2-40B4-BE49-F238E27FC236}">
                <a16:creationId xmlns:a16="http://schemas.microsoft.com/office/drawing/2014/main" id="{49F3362A-5376-C541-8153-B3B56E1156D3}"/>
              </a:ext>
            </a:extLst>
          </p:cNvPr>
          <p:cNvSpPr>
            <a:spLocks noGrp="1"/>
          </p:cNvSpPr>
          <p:nvPr>
            <p:ph type="body" sz="quarter" idx="14" hasCustomPrompt="1"/>
          </p:nvPr>
        </p:nvSpPr>
        <p:spPr>
          <a:xfrm>
            <a:off x="4699000" y="2106684"/>
            <a:ext cx="5372100" cy="635000"/>
          </a:xfrm>
        </p:spPr>
        <p:txBody>
          <a:bodyPr>
            <a:normAutofit/>
          </a:bodyPr>
          <a:lstStyle>
            <a:lvl1pPr marL="0" indent="0" algn="l">
              <a:buNone/>
              <a:defRPr sz="4400" b="1" i="0">
                <a:latin typeface="Avenir Black" panose="02000503020000020003" pitchFamily="2" charset="0"/>
              </a:defRPr>
            </a:lvl1pPr>
          </a:lstStyle>
          <a:p>
            <a:pPr lvl="0"/>
            <a:r>
              <a:rPr lang="en-US" dirty="0"/>
              <a:t>Your Name</a:t>
            </a:r>
          </a:p>
        </p:txBody>
      </p:sp>
      <p:sp>
        <p:nvSpPr>
          <p:cNvPr id="24" name="Text Placeholder 22">
            <a:extLst>
              <a:ext uri="{FF2B5EF4-FFF2-40B4-BE49-F238E27FC236}">
                <a16:creationId xmlns:a16="http://schemas.microsoft.com/office/drawing/2014/main" id="{9048E181-C0D0-1040-8AEF-2D05C584F86C}"/>
              </a:ext>
            </a:extLst>
          </p:cNvPr>
          <p:cNvSpPr>
            <a:spLocks noGrp="1"/>
          </p:cNvSpPr>
          <p:nvPr>
            <p:ph type="body" sz="quarter" idx="15" hasCustomPrompt="1"/>
          </p:nvPr>
        </p:nvSpPr>
        <p:spPr>
          <a:xfrm>
            <a:off x="4699000" y="3059184"/>
            <a:ext cx="5372100" cy="1563616"/>
          </a:xfrm>
        </p:spPr>
        <p:txBody>
          <a:bodyPr>
            <a:normAutofit/>
          </a:bodyPr>
          <a:lstStyle>
            <a:lvl1pPr marL="0" indent="0" algn="l">
              <a:buNone/>
              <a:defRPr sz="2400" b="0" i="0">
                <a:latin typeface="Avenir" panose="02000503020000020003" pitchFamily="2" charset="0"/>
              </a:defRPr>
            </a:lvl1pPr>
          </a:lstStyle>
          <a:p>
            <a:pPr lvl="0"/>
            <a:r>
              <a:rPr lang="en-US" dirty="0"/>
              <a:t>Your Information</a:t>
            </a:r>
          </a:p>
        </p:txBody>
      </p:sp>
      <p:pic>
        <p:nvPicPr>
          <p:cNvPr id="26" name="Picture 25" descr="University of Kentucky Human Development Institute logo">
            <a:extLst>
              <a:ext uri="{FF2B5EF4-FFF2-40B4-BE49-F238E27FC236}">
                <a16:creationId xmlns:a16="http://schemas.microsoft.com/office/drawing/2014/main" id="{559261C7-FB78-1640-94F7-EDB052CC21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5173" y="5761258"/>
            <a:ext cx="2939854" cy="595092"/>
          </a:xfrm>
          <a:prstGeom prst="rect">
            <a:avLst/>
          </a:prstGeom>
        </p:spPr>
      </p:pic>
    </p:spTree>
    <p:extLst>
      <p:ext uri="{BB962C8B-B14F-4D97-AF65-F5344CB8AC3E}">
        <p14:creationId xmlns:p14="http://schemas.microsoft.com/office/powerpoint/2010/main" val="297073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Gradient">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199" y="498909"/>
            <a:ext cx="10113819" cy="2387600"/>
          </a:xfrm>
        </p:spPr>
        <p:txBody>
          <a:bodyPr anchor="b"/>
          <a:lstStyle>
            <a:lvl1pPr algn="l">
              <a:defRPr sz="6000" b="1" i="0">
                <a:latin typeface="Avenir Black" panose="02000503020000020003" pitchFamily="2" charset="0"/>
              </a:defRPr>
            </a:lvl1pPr>
          </a:lstStyle>
          <a:p>
            <a:r>
              <a:rPr lang="en-US" dirty="0"/>
              <a:t>Click to edit title</a:t>
            </a:r>
          </a:p>
        </p:txBody>
      </p:sp>
      <p:sp>
        <p:nvSpPr>
          <p:cNvPr id="3" name="Subtitle 2"/>
          <p:cNvSpPr>
            <a:spLocks noGrp="1"/>
          </p:cNvSpPr>
          <p:nvPr>
            <p:ph type="subTitle" idx="1"/>
          </p:nvPr>
        </p:nvSpPr>
        <p:spPr>
          <a:xfrm>
            <a:off x="838200" y="3143611"/>
            <a:ext cx="7464136" cy="1655762"/>
          </a:xfrm>
        </p:spPr>
        <p:txBody>
          <a:bodyPr/>
          <a:lstStyle>
            <a:lvl1pPr marL="0" indent="0" algn="l">
              <a:buNone/>
              <a:defRPr sz="2400" b="0" i="0">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fld id="{772374E0-E22E-7842-975A-AEF333FBF60E}" type="datetimeFigureOut">
              <a:rPr lang="en-US" smtClean="0"/>
              <a:pPr/>
              <a:t>1/23/2026</a:t>
            </a:fld>
            <a:endParaRPr lang="en-US" dirty="0"/>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fld id="{736872BA-08B3-5346-B729-432DDB1BF1A3}" type="slidenum">
              <a:rPr lang="en-US" smtClean="0"/>
              <a:pPr/>
              <a:t>‹#›</a:t>
            </a:fld>
            <a:endParaRPr lang="en-US" dirty="0"/>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454" y="5603483"/>
            <a:ext cx="2830946" cy="573046"/>
          </a:xfrm>
          <a:prstGeom prst="rect">
            <a:avLst/>
          </a:prstGeom>
        </p:spPr>
      </p:pic>
    </p:spTree>
    <p:extLst>
      <p:ext uri="{BB962C8B-B14F-4D97-AF65-F5344CB8AC3E}">
        <p14:creationId xmlns:p14="http://schemas.microsoft.com/office/powerpoint/2010/main" val="925198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74E0-E22E-7842-975A-AEF333FBF60E}"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1BE236C8-E0D4-DF4E-8A90-A8536A395A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25700" y="2686050"/>
            <a:ext cx="7340600" cy="1485900"/>
          </a:xfrm>
          <a:prstGeom prst="rect">
            <a:avLst/>
          </a:prstGeom>
        </p:spPr>
      </p:pic>
    </p:spTree>
    <p:extLst>
      <p:ext uri="{BB962C8B-B14F-4D97-AF65-F5344CB8AC3E}">
        <p14:creationId xmlns:p14="http://schemas.microsoft.com/office/powerpoint/2010/main" val="279141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Whit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4AC8C0-7C71-B349-84A7-85A1557AE35E}"/>
              </a:ext>
            </a:extLst>
          </p:cNvPr>
          <p:cNvPicPr>
            <a:picLocks noChangeAspect="1"/>
          </p:cNvPicPr>
          <p:nvPr userDrawn="1"/>
        </p:nvPicPr>
        <p:blipFill>
          <a:blip r:embed="rId2"/>
          <a:stretch>
            <a:fillRect/>
          </a:stretch>
        </p:blipFill>
        <p:spPr>
          <a:xfrm>
            <a:off x="-31750" y="-111517"/>
            <a:ext cx="12223750" cy="8581416"/>
          </a:xfrm>
          <a:prstGeom prst="rect">
            <a:avLst/>
          </a:prstGeom>
        </p:spPr>
      </p:pic>
      <p:sp>
        <p:nvSpPr>
          <p:cNvPr id="2" name="Title 1"/>
          <p:cNvSpPr>
            <a:spLocks noGrp="1"/>
          </p:cNvSpPr>
          <p:nvPr>
            <p:ph type="ctrTitle" hasCustomPrompt="1"/>
          </p:nvPr>
        </p:nvSpPr>
        <p:spPr>
          <a:xfrm>
            <a:off x="838199" y="498909"/>
            <a:ext cx="10113819" cy="2387600"/>
          </a:xfrm>
        </p:spPr>
        <p:txBody>
          <a:bodyPr anchor="b"/>
          <a:lstStyle>
            <a:lvl1pPr algn="l">
              <a:defRPr sz="6000" b="1" i="0">
                <a:latin typeface="Avenir Black" panose="02000503020000020003" pitchFamily="2" charset="0"/>
              </a:defRPr>
            </a:lvl1pPr>
          </a:lstStyle>
          <a:p>
            <a:r>
              <a:rPr lang="en-US" dirty="0"/>
              <a:t>Click to edit title</a:t>
            </a:r>
          </a:p>
        </p:txBody>
      </p:sp>
      <p:sp>
        <p:nvSpPr>
          <p:cNvPr id="3" name="Subtitle 2"/>
          <p:cNvSpPr>
            <a:spLocks noGrp="1"/>
          </p:cNvSpPr>
          <p:nvPr>
            <p:ph type="subTitle" idx="1"/>
          </p:nvPr>
        </p:nvSpPr>
        <p:spPr>
          <a:xfrm>
            <a:off x="838200" y="3143611"/>
            <a:ext cx="7464136" cy="1655762"/>
          </a:xfrm>
        </p:spPr>
        <p:txBody>
          <a:bodyPr/>
          <a:lstStyle>
            <a:lvl1pPr marL="0" indent="0" algn="l">
              <a:buNone/>
              <a:defRPr sz="2400" b="0" i="0">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fld id="{772374E0-E22E-7842-975A-AEF333FBF60E}" type="datetimeFigureOut">
              <a:rPr lang="en-US" smtClean="0"/>
              <a:pPr/>
              <a:t>1/23/2026</a:t>
            </a:fld>
            <a:endParaRPr lang="en-US" dirty="0"/>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fld id="{736872BA-08B3-5346-B729-432DDB1BF1A3}" type="slidenum">
              <a:rPr lang="en-US" smtClean="0"/>
              <a:pPr/>
              <a:t>‹#›</a:t>
            </a:fld>
            <a:endParaRPr lang="en-US" dirty="0"/>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0454" y="5603483"/>
            <a:ext cx="2830946" cy="573046"/>
          </a:xfrm>
          <a:prstGeom prst="rect">
            <a:avLst/>
          </a:prstGeom>
        </p:spPr>
      </p:pic>
      <p:pic>
        <p:nvPicPr>
          <p:cNvPr id="9" name="Picture 8" descr="University of Kentucky Human Development Institute logo">
            <a:extLst>
              <a:ext uri="{FF2B5EF4-FFF2-40B4-BE49-F238E27FC236}">
                <a16:creationId xmlns:a16="http://schemas.microsoft.com/office/drawing/2014/main" id="{3C9FFA98-1C2F-484F-8CA3-0B26AB2F4A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0454" y="5510936"/>
            <a:ext cx="3288146" cy="665593"/>
          </a:xfrm>
          <a:prstGeom prst="rect">
            <a:avLst/>
          </a:prstGeom>
        </p:spPr>
      </p:pic>
    </p:spTree>
    <p:extLst>
      <p:ext uri="{BB962C8B-B14F-4D97-AF65-F5344CB8AC3E}">
        <p14:creationId xmlns:p14="http://schemas.microsoft.com/office/powerpoint/2010/main" val="5482750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U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374E0-E22E-7842-975A-AEF333FBF60E}"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872BA-08B3-5346-B729-432DDB1BF1A3}" type="slidenum">
              <a:rPr lang="en-US" smtClean="0"/>
              <a:t>‹#›</a:t>
            </a:fld>
            <a:endParaRPr lang="en-US"/>
          </a:p>
        </p:txBody>
      </p:sp>
      <p:pic>
        <p:nvPicPr>
          <p:cNvPr id="8" name="Picture 7" descr="University of Kentucky Human Development Institute logo">
            <a:extLst>
              <a:ext uri="{FF2B5EF4-FFF2-40B4-BE49-F238E27FC236}">
                <a16:creationId xmlns:a16="http://schemas.microsoft.com/office/drawing/2014/main" id="{666E918F-27E0-B547-ADEE-5E39BF0DF3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30161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Navy">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2374E0-E22E-7842-975A-AEF333FBF60E}"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872BA-08B3-5346-B729-432DDB1BF1A3}" type="slidenum">
              <a:rPr lang="en-US" smtClean="0"/>
              <a:t>‹#›</a:t>
            </a:fld>
            <a:endParaRPr lang="en-US"/>
          </a:p>
        </p:txBody>
      </p:sp>
      <p:pic>
        <p:nvPicPr>
          <p:cNvPr id="8" name="Picture 7" descr="University of Kentucky Human Development Institute logo">
            <a:extLst>
              <a:ext uri="{FF2B5EF4-FFF2-40B4-BE49-F238E27FC236}">
                <a16:creationId xmlns:a16="http://schemas.microsoft.com/office/drawing/2014/main" id="{666E918F-27E0-B547-ADEE-5E39BF0DF3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35755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 U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2374E0-E22E-7842-975A-AEF333FBF60E}"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7F569A10-D3E2-0744-AF2E-53D55FA4CC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201357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2374E0-E22E-7842-975A-AEF333FBF60E}"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7C29DF40-4040-084C-B3B8-D0BC47418E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109909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2374E0-E22E-7842-975A-AEF333FBF60E}"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872BA-08B3-5346-B729-432DDB1BF1A3}" type="slidenum">
              <a:rPr lang="en-US" smtClean="0"/>
              <a:t>‹#›</a:t>
            </a:fld>
            <a:endParaRPr lang="en-US"/>
          </a:p>
        </p:txBody>
      </p:sp>
      <p:pic>
        <p:nvPicPr>
          <p:cNvPr id="11" name="Picture 10" descr="University of Kentucky Human Development Institute logo">
            <a:extLst>
              <a:ext uri="{FF2B5EF4-FFF2-40B4-BE49-F238E27FC236}">
                <a16:creationId xmlns:a16="http://schemas.microsoft.com/office/drawing/2014/main" id="{6541F004-CCEA-1944-865F-F93EE25E06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54384904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2374E0-E22E-7842-975A-AEF333FBF60E}"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872BA-08B3-5346-B729-432DDB1BF1A3}" type="slidenum">
              <a:rPr lang="en-US" smtClean="0"/>
              <a:t>‹#›</a:t>
            </a:fld>
            <a:endParaRPr lang="en-US"/>
          </a:p>
        </p:txBody>
      </p:sp>
      <p:pic>
        <p:nvPicPr>
          <p:cNvPr id="11" name="Picture 10" descr="University of Kentucky Human Development Institute logo">
            <a:extLst>
              <a:ext uri="{FF2B5EF4-FFF2-40B4-BE49-F238E27FC236}">
                <a16:creationId xmlns:a16="http://schemas.microsoft.com/office/drawing/2014/main" id="{9CB44F25-4774-4844-8997-EACE5237E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0054" y="5980134"/>
            <a:ext cx="2830946" cy="573046"/>
          </a:xfrm>
          <a:prstGeom prst="rect">
            <a:avLst/>
          </a:prstGeom>
        </p:spPr>
      </p:pic>
    </p:spTree>
    <p:extLst>
      <p:ext uri="{BB962C8B-B14F-4D97-AF65-F5344CB8AC3E}">
        <p14:creationId xmlns:p14="http://schemas.microsoft.com/office/powerpoint/2010/main" val="72089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fld id="{772374E0-E22E-7842-975A-AEF333FBF60E}" type="datetimeFigureOut">
              <a:rPr lang="en-US" smtClean="0"/>
              <a:pPr/>
              <a:t>1/23/2026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736872BA-08B3-5346-B729-432DDB1BF1A3}" type="slidenum">
              <a:rPr lang="en-US" smtClean="0"/>
              <a:pPr/>
              <a:t>‹#›</a:t>
            </a:fld>
            <a:endParaRPr lang="en-US" dirty="0"/>
          </a:p>
        </p:txBody>
      </p:sp>
    </p:spTree>
    <p:extLst>
      <p:ext uri="{BB962C8B-B14F-4D97-AF65-F5344CB8AC3E}">
        <p14:creationId xmlns:p14="http://schemas.microsoft.com/office/powerpoint/2010/main" val="2945368742"/>
      </p:ext>
    </p:extLst>
  </p:cSld>
  <p:clrMap bg1="dk1" tx1="lt1" bg2="dk2" tx2="lt2" accent1="accent1" accent2="accent2" accent3="accent3" accent4="accent4" accent5="accent5" accent6="accent6" hlink="hlink" folHlink="folHlink"/>
  <p:sldLayoutIdLst>
    <p:sldLayoutId id="2147483661" r:id="rId1"/>
    <p:sldLayoutId id="2147483674" r:id="rId2"/>
    <p:sldLayoutId id="2147483672" r:id="rId3"/>
    <p:sldLayoutId id="2147483662" r:id="rId4"/>
    <p:sldLayoutId id="2147483692" r:id="rId5"/>
    <p:sldLayoutId id="2147483664" r:id="rId6"/>
    <p:sldLayoutId id="2147483682" r:id="rId7"/>
    <p:sldLayoutId id="2147483665" r:id="rId8"/>
    <p:sldLayoutId id="2147483681" r:id="rId9"/>
    <p:sldLayoutId id="2147483666" r:id="rId10"/>
    <p:sldLayoutId id="2147483690" r:id="rId11"/>
    <p:sldLayoutId id="2147483691" r:id="rId12"/>
    <p:sldLayoutId id="2147483667" r:id="rId13"/>
    <p:sldLayoutId id="2147483668" r:id="rId14"/>
    <p:sldLayoutId id="2147483679" r:id="rId15"/>
    <p:sldLayoutId id="2147483689" r:id="rId16"/>
    <p:sldLayoutId id="2147483683" r:id="rId17"/>
    <p:sldLayoutId id="2147483684" r:id="rId18"/>
    <p:sldLayoutId id="2147483685" r:id="rId19"/>
    <p:sldLayoutId id="2147483686" r:id="rId20"/>
  </p:sldLayoutIdLst>
  <p:txStyles>
    <p:titleStyle>
      <a:lvl1pPr algn="l" defTabSz="914400" rtl="0" eaLnBrk="1" latinLnBrk="0" hangingPunct="1">
        <a:lnSpc>
          <a:spcPct val="90000"/>
        </a:lnSpc>
        <a:spcBef>
          <a:spcPct val="0"/>
        </a:spcBef>
        <a:buNone/>
        <a:defRPr sz="4400" b="1" i="0" kern="1200">
          <a:solidFill>
            <a:schemeClr val="tx1"/>
          </a:solidFill>
          <a:latin typeface="Avenir Heavy"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pps.legislature.ky.gov/law/statutes/statute.aspx?id=52575" TargetMode="External"/><Relationship Id="rId2" Type="http://schemas.openxmlformats.org/officeDocument/2006/relationships/hyperlink" Target="https://apps.legislature.ky.gov/record/22rs/sb94.html"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Johnny.Collett@uky.edu" TargetMode="External"/><Relationship Id="rId2" Type="http://schemas.openxmlformats.org/officeDocument/2006/relationships/image" Target="../media/image16.jpg"/><Relationship Id="rId1" Type="http://schemas.openxmlformats.org/officeDocument/2006/relationships/slideLayout" Target="../slideLayouts/slideLayout19.xml"/><Relationship Id="rId5" Type="http://schemas.openxmlformats.org/officeDocument/2006/relationships/hyperlink" Target="https://x.com/johnnywcollett" TargetMode="External"/><Relationship Id="rId4" Type="http://schemas.openxmlformats.org/officeDocument/2006/relationships/hyperlink" Target="http://www.linkedin.com/in/johnnywcollet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kypso.or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kshep.hdiuky.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apps.legislature.ky.gov/law/statutes/statute.aspx?id=45405"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278-95EA-DAF6-9250-5B0D6A1E9C71}"/>
              </a:ext>
            </a:extLst>
          </p:cNvPr>
          <p:cNvSpPr>
            <a:spLocks noGrp="1"/>
          </p:cNvSpPr>
          <p:nvPr>
            <p:ph type="ctrTitle"/>
          </p:nvPr>
        </p:nvSpPr>
        <p:spPr/>
        <p:txBody>
          <a:bodyPr/>
          <a:lstStyle/>
          <a:p>
            <a:r>
              <a:rPr lang="en-US" dirty="0"/>
              <a:t>Kentucky Supported Higher Education Partnership</a:t>
            </a:r>
          </a:p>
        </p:txBody>
      </p:sp>
      <p:sp>
        <p:nvSpPr>
          <p:cNvPr id="3" name="Subtitle 2">
            <a:extLst>
              <a:ext uri="{FF2B5EF4-FFF2-40B4-BE49-F238E27FC236}">
                <a16:creationId xmlns:a16="http://schemas.microsoft.com/office/drawing/2014/main" id="{39C7AB94-8C21-BE02-C61C-05E30605629D}"/>
              </a:ext>
            </a:extLst>
          </p:cNvPr>
          <p:cNvSpPr>
            <a:spLocks noGrp="1"/>
          </p:cNvSpPr>
          <p:nvPr>
            <p:ph type="subTitle" idx="1"/>
          </p:nvPr>
        </p:nvSpPr>
        <p:spPr/>
        <p:txBody>
          <a:bodyPr/>
          <a:lstStyle/>
          <a:p>
            <a:r>
              <a:rPr lang="en-US" dirty="0"/>
              <a:t>KITC Quarterly Meeting</a:t>
            </a:r>
          </a:p>
          <a:p>
            <a:r>
              <a:rPr lang="en-US" dirty="0"/>
              <a:t>January 23, 2026</a:t>
            </a:r>
          </a:p>
        </p:txBody>
      </p:sp>
    </p:spTree>
    <p:extLst>
      <p:ext uri="{BB962C8B-B14F-4D97-AF65-F5344CB8AC3E}">
        <p14:creationId xmlns:p14="http://schemas.microsoft.com/office/powerpoint/2010/main" val="57996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7334-FDE0-513F-22D3-0F5B663B0299}"/>
              </a:ext>
            </a:extLst>
          </p:cNvPr>
          <p:cNvSpPr>
            <a:spLocks noGrp="1"/>
          </p:cNvSpPr>
          <p:nvPr>
            <p:ph type="title"/>
          </p:nvPr>
        </p:nvSpPr>
        <p:spPr/>
        <p:txBody>
          <a:bodyPr/>
          <a:lstStyle/>
          <a:p>
            <a:r>
              <a:rPr lang="en-US" dirty="0"/>
              <a:t>CTPs &amp; Work Ready KY Scholarship Program	</a:t>
            </a:r>
          </a:p>
        </p:txBody>
      </p:sp>
      <p:sp>
        <p:nvSpPr>
          <p:cNvPr id="3" name="Content Placeholder 2">
            <a:extLst>
              <a:ext uri="{FF2B5EF4-FFF2-40B4-BE49-F238E27FC236}">
                <a16:creationId xmlns:a16="http://schemas.microsoft.com/office/drawing/2014/main" id="{D7AC7C74-4749-27F3-E813-831F14A0B739}"/>
              </a:ext>
            </a:extLst>
          </p:cNvPr>
          <p:cNvSpPr>
            <a:spLocks noGrp="1"/>
          </p:cNvSpPr>
          <p:nvPr>
            <p:ph sz="half" idx="1"/>
          </p:nvPr>
        </p:nvSpPr>
        <p:spPr/>
        <p:txBody>
          <a:bodyPr>
            <a:normAutofit fontScale="92500"/>
          </a:bodyPr>
          <a:lstStyle/>
          <a:p>
            <a:pPr marL="0" indent="0">
              <a:buNone/>
            </a:pPr>
            <a:r>
              <a:rPr lang="en-US" dirty="0"/>
              <a:t>Kentucky General Assembly </a:t>
            </a:r>
            <a:r>
              <a:rPr lang="en-US" b="1" dirty="0">
                <a:hlinkClick r:id="rId2"/>
              </a:rPr>
              <a:t>SB 94</a:t>
            </a:r>
            <a:r>
              <a:rPr lang="en-US" dirty="0"/>
              <a:t> (2022 Regular Session)</a:t>
            </a:r>
          </a:p>
          <a:p>
            <a:pPr marL="0" indent="0">
              <a:buNone/>
            </a:pPr>
            <a:endParaRPr lang="en-US" sz="400" dirty="0"/>
          </a:p>
          <a:p>
            <a:pPr lvl="1"/>
            <a:r>
              <a:rPr lang="en-US" sz="2600" dirty="0"/>
              <a:t>Amended </a:t>
            </a:r>
            <a:r>
              <a:rPr lang="en-US" sz="2600" b="1" dirty="0">
                <a:hlinkClick r:id="rId3"/>
              </a:rPr>
              <a:t>KRS 164.787</a:t>
            </a:r>
            <a:r>
              <a:rPr lang="en-US" sz="2600" b="1" dirty="0"/>
              <a:t> </a:t>
            </a:r>
            <a:r>
              <a:rPr lang="en-US" sz="2600" dirty="0"/>
              <a:t>to add eligibility for the WRKS Program to students with intellectual disabilities enrolled in comprehensive transition and postsecondary programs.</a:t>
            </a:r>
          </a:p>
          <a:p>
            <a:endParaRPr lang="en-US" dirty="0"/>
          </a:p>
        </p:txBody>
      </p:sp>
      <p:sp>
        <p:nvSpPr>
          <p:cNvPr id="4" name="Content Placeholder 3">
            <a:extLst>
              <a:ext uri="{FF2B5EF4-FFF2-40B4-BE49-F238E27FC236}">
                <a16:creationId xmlns:a16="http://schemas.microsoft.com/office/drawing/2014/main" id="{25AEA1C3-B48B-2602-5888-4815EFBDFDE8}"/>
              </a:ext>
            </a:extLst>
          </p:cNvPr>
          <p:cNvSpPr>
            <a:spLocks noGrp="1"/>
          </p:cNvSpPr>
          <p:nvPr>
            <p:ph sz="half" idx="2"/>
          </p:nvPr>
        </p:nvSpPr>
        <p:spPr/>
        <p:txBody>
          <a:bodyPr>
            <a:normAutofit fontScale="92500"/>
          </a:bodyPr>
          <a:lstStyle/>
          <a:p>
            <a:pPr marL="0" indent="0">
              <a:buNone/>
            </a:pPr>
            <a:r>
              <a:rPr lang="en-US" sz="2400" dirty="0"/>
              <a:t>“The General Assembly hereby establishes the Work Ready Kentucky Scholarship Program to ensure that all Kentuckians who have not yet earned a postsecondary degree have affordable access to an industry-recognized certificate, diploma, or associate of applied science degree </a:t>
            </a:r>
            <a:r>
              <a:rPr lang="en-US" sz="2400" b="1" i="1" dirty="0"/>
              <a:t>and, for students with intellectual disabilities enrolled in comprehensive transition and postsecondary programs, affordable access to meaningful credentials to prepare for competitive integrated employment</a:t>
            </a:r>
            <a:r>
              <a:rPr lang="en-US" sz="2400" dirty="0"/>
              <a:t>.” (KRS 164.787(1))”</a:t>
            </a:r>
          </a:p>
          <a:p>
            <a:endParaRPr lang="en-US" dirty="0"/>
          </a:p>
        </p:txBody>
      </p:sp>
      <p:pic>
        <p:nvPicPr>
          <p:cNvPr id="10" name="Picture 9">
            <a:extLst>
              <a:ext uri="{FF2B5EF4-FFF2-40B4-BE49-F238E27FC236}">
                <a16:creationId xmlns:a16="http://schemas.microsoft.com/office/drawing/2014/main" id="{B4860AC2-437B-1986-7439-5A774B5C3CCF}"/>
              </a:ext>
            </a:extLst>
          </p:cNvPr>
          <p:cNvPicPr>
            <a:picLocks noChangeAspect="1"/>
          </p:cNvPicPr>
          <p:nvPr/>
        </p:nvPicPr>
        <p:blipFill>
          <a:blip r:embed="rId4"/>
          <a:stretch>
            <a:fillRect/>
          </a:stretch>
        </p:blipFill>
        <p:spPr>
          <a:xfrm>
            <a:off x="838200" y="5503073"/>
            <a:ext cx="1521337" cy="989802"/>
          </a:xfrm>
          <a:prstGeom prst="rect">
            <a:avLst/>
          </a:prstGeom>
        </p:spPr>
      </p:pic>
    </p:spTree>
    <p:extLst>
      <p:ext uri="{BB962C8B-B14F-4D97-AF65-F5344CB8AC3E}">
        <p14:creationId xmlns:p14="http://schemas.microsoft.com/office/powerpoint/2010/main" val="121217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A9EE-58C2-4AF0-AC2E-FAF0422599E8}"/>
              </a:ext>
            </a:extLst>
          </p:cNvPr>
          <p:cNvSpPr>
            <a:spLocks noGrp="1"/>
          </p:cNvSpPr>
          <p:nvPr>
            <p:ph type="title"/>
          </p:nvPr>
        </p:nvSpPr>
        <p:spPr/>
        <p:txBody>
          <a:bodyPr/>
          <a:lstStyle/>
          <a:p>
            <a:r>
              <a:rPr lang="en-US" dirty="0"/>
              <a:t>Since 2020. . . </a:t>
            </a:r>
          </a:p>
        </p:txBody>
      </p:sp>
      <p:pic>
        <p:nvPicPr>
          <p:cNvPr id="5" name="Content Placeholder 4" descr="Graphic describing application and enrollment data across the six CTPs since 2020.">
            <a:extLst>
              <a:ext uri="{FF2B5EF4-FFF2-40B4-BE49-F238E27FC236}">
                <a16:creationId xmlns:a16="http://schemas.microsoft.com/office/drawing/2014/main" id="{92A57EAC-859F-D00F-2E73-DBAE6DC95070}"/>
              </a:ext>
            </a:extLst>
          </p:cNvPr>
          <p:cNvPicPr>
            <a:picLocks noGrp="1" noChangeAspect="1"/>
          </p:cNvPicPr>
          <p:nvPr>
            <p:ph idx="1"/>
          </p:nvPr>
        </p:nvPicPr>
        <p:blipFill>
          <a:blip r:embed="rId2"/>
          <a:stretch>
            <a:fillRect/>
          </a:stretch>
        </p:blipFill>
        <p:spPr>
          <a:xfrm>
            <a:off x="838200" y="1953161"/>
            <a:ext cx="2629267" cy="3696216"/>
          </a:xfrm>
          <a:prstGeom prst="rect">
            <a:avLst/>
          </a:prstGeom>
        </p:spPr>
      </p:pic>
      <p:pic>
        <p:nvPicPr>
          <p:cNvPr id="7" name="Picture 6" descr="Graphic describing paid employment data across the six CTPs since 2020.">
            <a:extLst>
              <a:ext uri="{FF2B5EF4-FFF2-40B4-BE49-F238E27FC236}">
                <a16:creationId xmlns:a16="http://schemas.microsoft.com/office/drawing/2014/main" id="{93CDE0D9-8196-D1FB-8273-A065BC428BF6}"/>
              </a:ext>
            </a:extLst>
          </p:cNvPr>
          <p:cNvPicPr>
            <a:picLocks noChangeAspect="1"/>
          </p:cNvPicPr>
          <p:nvPr/>
        </p:nvPicPr>
        <p:blipFill>
          <a:blip r:embed="rId3"/>
          <a:stretch>
            <a:fillRect/>
          </a:stretch>
        </p:blipFill>
        <p:spPr>
          <a:xfrm>
            <a:off x="4814708" y="1953161"/>
            <a:ext cx="2591162" cy="3724795"/>
          </a:xfrm>
          <a:prstGeom prst="rect">
            <a:avLst/>
          </a:prstGeom>
        </p:spPr>
      </p:pic>
      <p:pic>
        <p:nvPicPr>
          <p:cNvPr id="9" name="Picture 8" descr="Graphic describing program completion data across the six CTPs since 2020.">
            <a:extLst>
              <a:ext uri="{FF2B5EF4-FFF2-40B4-BE49-F238E27FC236}">
                <a16:creationId xmlns:a16="http://schemas.microsoft.com/office/drawing/2014/main" id="{B7768301-EC1C-7F90-BC06-7C33727FCEDE}"/>
              </a:ext>
            </a:extLst>
          </p:cNvPr>
          <p:cNvPicPr>
            <a:picLocks noChangeAspect="1"/>
          </p:cNvPicPr>
          <p:nvPr/>
        </p:nvPicPr>
        <p:blipFill>
          <a:blip r:embed="rId4"/>
          <a:stretch>
            <a:fillRect/>
          </a:stretch>
        </p:blipFill>
        <p:spPr>
          <a:xfrm>
            <a:off x="8753111" y="1953161"/>
            <a:ext cx="2600688" cy="3715268"/>
          </a:xfrm>
          <a:prstGeom prst="rect">
            <a:avLst/>
          </a:prstGeom>
        </p:spPr>
      </p:pic>
    </p:spTree>
    <p:extLst>
      <p:ext uri="{BB962C8B-B14F-4D97-AF65-F5344CB8AC3E}">
        <p14:creationId xmlns:p14="http://schemas.microsoft.com/office/powerpoint/2010/main" val="27174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yer promoting Kentucky Comprehensive Transition Programs, asking ‘Want to go to college?’ and providing a link and QR code for more information, with photos of students in college programs.">
            <a:extLst>
              <a:ext uri="{FF2B5EF4-FFF2-40B4-BE49-F238E27FC236}">
                <a16:creationId xmlns:a16="http://schemas.microsoft.com/office/drawing/2014/main" id="{83BDA9D0-8533-A0C6-8F03-2B79C0FF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43" y="0"/>
            <a:ext cx="10580914" cy="6846474"/>
          </a:xfrm>
          <a:prstGeom prst="rect">
            <a:avLst/>
          </a:prstGeom>
        </p:spPr>
      </p:pic>
    </p:spTree>
    <p:extLst>
      <p:ext uri="{BB962C8B-B14F-4D97-AF65-F5344CB8AC3E}">
        <p14:creationId xmlns:p14="http://schemas.microsoft.com/office/powerpoint/2010/main" val="23594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Headshot of Johnny Collett in natural outside environment with trees in the background.">
            <a:extLst>
              <a:ext uri="{FF2B5EF4-FFF2-40B4-BE49-F238E27FC236}">
                <a16:creationId xmlns:a16="http://schemas.microsoft.com/office/drawing/2014/main" id="{0BD027EF-16F7-477C-9D9F-4682E8F2C46D}"/>
              </a:ext>
            </a:extLst>
          </p:cNvPr>
          <p:cNvPicPr>
            <a:picLocks noGrp="1" noChangeAspect="1"/>
          </p:cNvPicPr>
          <p:nvPr>
            <p:ph type="pic" sz="quarter" idx="13"/>
          </p:nvPr>
        </p:nvPicPr>
        <p:blipFill>
          <a:blip r:embed="rId2"/>
          <a:srcRect t="6009" r="-2" b="38508"/>
          <a:stretch>
            <a:fillRect/>
          </a:stretch>
        </p:blipFill>
        <p:spPr>
          <a:xfrm>
            <a:off x="914400" y="1687584"/>
            <a:ext cx="3270448" cy="3225800"/>
          </a:xfrm>
          <a:noFill/>
        </p:spPr>
      </p:pic>
      <p:sp>
        <p:nvSpPr>
          <p:cNvPr id="3" name="Text Placeholder 2">
            <a:extLst>
              <a:ext uri="{FF2B5EF4-FFF2-40B4-BE49-F238E27FC236}">
                <a16:creationId xmlns:a16="http://schemas.microsoft.com/office/drawing/2014/main" id="{101E3128-7AB2-7F1F-CEE1-B72D09C81C65}"/>
              </a:ext>
            </a:extLst>
          </p:cNvPr>
          <p:cNvSpPr>
            <a:spLocks noGrp="1"/>
          </p:cNvSpPr>
          <p:nvPr>
            <p:ph type="body" sz="quarter" idx="14"/>
          </p:nvPr>
        </p:nvSpPr>
        <p:spPr>
          <a:xfrm>
            <a:off x="4699000" y="2106684"/>
            <a:ext cx="5372100" cy="635000"/>
          </a:xfrm>
        </p:spPr>
        <p:txBody>
          <a:bodyPr>
            <a:normAutofit/>
          </a:bodyPr>
          <a:lstStyle/>
          <a:p>
            <a:r>
              <a:rPr lang="en-US" sz="3700" dirty="0"/>
              <a:t>Thank you!</a:t>
            </a:r>
          </a:p>
        </p:txBody>
      </p:sp>
      <p:sp>
        <p:nvSpPr>
          <p:cNvPr id="4" name="Text Placeholder 3">
            <a:extLst>
              <a:ext uri="{FF2B5EF4-FFF2-40B4-BE49-F238E27FC236}">
                <a16:creationId xmlns:a16="http://schemas.microsoft.com/office/drawing/2014/main" id="{606E86CC-1912-BD61-9EA8-AE9830F05459}"/>
              </a:ext>
            </a:extLst>
          </p:cNvPr>
          <p:cNvSpPr>
            <a:spLocks noGrp="1"/>
          </p:cNvSpPr>
          <p:nvPr>
            <p:ph type="body" sz="quarter" idx="15"/>
          </p:nvPr>
        </p:nvSpPr>
        <p:spPr>
          <a:xfrm>
            <a:off x="4699000" y="3059184"/>
            <a:ext cx="5372100" cy="2427287"/>
          </a:xfrm>
        </p:spPr>
        <p:txBody>
          <a:bodyPr>
            <a:normAutofit/>
          </a:bodyPr>
          <a:lstStyle/>
          <a:p>
            <a:r>
              <a:rPr lang="en-US" sz="3200" b="1" dirty="0"/>
              <a:t>Johnny W. Collett</a:t>
            </a:r>
          </a:p>
          <a:p>
            <a:r>
              <a:rPr lang="en-US" dirty="0">
                <a:hlinkClick r:id="rId3"/>
              </a:rPr>
              <a:t>Johnny.Collett@uky.edu</a:t>
            </a:r>
            <a:endParaRPr lang="en-US" dirty="0"/>
          </a:p>
          <a:p>
            <a:r>
              <a:rPr lang="en-US" dirty="0">
                <a:hlinkClick r:id="rId4"/>
              </a:rPr>
              <a:t>linkedin.com/in/</a:t>
            </a:r>
            <a:r>
              <a:rPr lang="en-US" dirty="0" err="1">
                <a:hlinkClick r:id="rId4"/>
              </a:rPr>
              <a:t>johnnywcollett</a:t>
            </a:r>
            <a:r>
              <a:rPr lang="en-US" dirty="0">
                <a:hlinkClick r:id="rId4"/>
              </a:rPr>
              <a:t>/</a:t>
            </a:r>
            <a:endParaRPr lang="en-US" dirty="0"/>
          </a:p>
          <a:p>
            <a:r>
              <a:rPr lang="en-US" dirty="0">
                <a:hlinkClick r:id="rId5"/>
              </a:rPr>
              <a:t>x.com/</a:t>
            </a:r>
            <a:r>
              <a:rPr lang="en-US" dirty="0" err="1">
                <a:hlinkClick r:id="rId5"/>
              </a:rPr>
              <a:t>johnnywcollett</a:t>
            </a:r>
            <a:r>
              <a:rPr lang="en-US" dirty="0">
                <a:hlinkClick r:id="rId5"/>
              </a:rPr>
              <a:t> </a:t>
            </a:r>
            <a:endParaRPr lang="en-US" dirty="0"/>
          </a:p>
        </p:txBody>
      </p:sp>
    </p:spTree>
    <p:extLst>
      <p:ext uri="{BB962C8B-B14F-4D97-AF65-F5344CB8AC3E}">
        <p14:creationId xmlns:p14="http://schemas.microsoft.com/office/powerpoint/2010/main" val="106072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098D-E871-36B2-1A44-F615E34BE802}"/>
              </a:ext>
            </a:extLst>
          </p:cNvPr>
          <p:cNvSpPr>
            <a:spLocks noGrp="1"/>
          </p:cNvSpPr>
          <p:nvPr>
            <p:ph type="title"/>
          </p:nvPr>
        </p:nvSpPr>
        <p:spPr>
          <a:xfrm>
            <a:off x="838200" y="365125"/>
            <a:ext cx="10515600" cy="1325563"/>
          </a:xfrm>
        </p:spPr>
        <p:txBody>
          <a:bodyPr anchor="ctr">
            <a:normAutofit/>
          </a:bodyPr>
          <a:lstStyle/>
          <a:p>
            <a:r>
              <a:rPr lang="en-US" dirty="0"/>
              <a:t>Human Development Institute (HDI)</a:t>
            </a:r>
          </a:p>
        </p:txBody>
      </p:sp>
      <p:sp>
        <p:nvSpPr>
          <p:cNvPr id="27" name="Content Placeholder 2">
            <a:extLst>
              <a:ext uri="{FF2B5EF4-FFF2-40B4-BE49-F238E27FC236}">
                <a16:creationId xmlns:a16="http://schemas.microsoft.com/office/drawing/2014/main" id="{815A1D55-CED8-1383-28D0-454BFF99AE23}"/>
              </a:ext>
            </a:extLst>
          </p:cNvPr>
          <p:cNvSpPr>
            <a:spLocks noGrp="1"/>
          </p:cNvSpPr>
          <p:nvPr>
            <p:ph idx="1"/>
          </p:nvPr>
        </p:nvSpPr>
        <p:spPr>
          <a:xfrm>
            <a:off x="838200" y="1825625"/>
            <a:ext cx="10515600" cy="4351338"/>
          </a:xfrm>
        </p:spPr>
        <p:txBody>
          <a:bodyPr>
            <a:normAutofit/>
          </a:bodyPr>
          <a:lstStyle/>
          <a:p>
            <a:pPr marL="0" indent="0">
              <a:buNone/>
            </a:pPr>
            <a:r>
              <a:rPr lang="en-US" b="1" dirty="0"/>
              <a:t>Mission</a:t>
            </a:r>
          </a:p>
          <a:p>
            <a:pPr marL="0" indent="0">
              <a:buNone/>
            </a:pPr>
            <a:r>
              <a:rPr lang="en-US" dirty="0"/>
              <a:t>to advance efforts that build inclusive communities, address disparities, and improve the lives of all people who experience disability across the lifespan. We achieve our mission through leadership and community partnerships across Kentucky and the Nation.</a:t>
            </a:r>
          </a:p>
          <a:p>
            <a:pPr marL="0" indent="0">
              <a:buNone/>
            </a:pPr>
            <a:endParaRPr lang="en-US" sz="1000" b="1" dirty="0"/>
          </a:p>
          <a:p>
            <a:pPr marL="0" indent="0">
              <a:buNone/>
            </a:pPr>
            <a:r>
              <a:rPr lang="en-US" b="1" dirty="0"/>
              <a:t>Vision</a:t>
            </a:r>
          </a:p>
          <a:p>
            <a:pPr marL="0" indent="0">
              <a:buNone/>
            </a:pPr>
            <a:r>
              <a:rPr lang="en-US" dirty="0"/>
              <a:t>the full participation and contribution of </a:t>
            </a:r>
            <a:r>
              <a:rPr lang="en-US" i="1" dirty="0"/>
              <a:t>all</a:t>
            </a:r>
            <a:r>
              <a:rPr lang="en-US" dirty="0"/>
              <a:t> people with disabilities in </a:t>
            </a:r>
            <a:r>
              <a:rPr lang="en-US" i="1" dirty="0"/>
              <a:t>all</a:t>
            </a:r>
            <a:r>
              <a:rPr lang="en-US" dirty="0"/>
              <a:t> aspects of society.</a:t>
            </a:r>
          </a:p>
        </p:txBody>
      </p:sp>
    </p:spTree>
    <p:extLst>
      <p:ext uri="{BB962C8B-B14F-4D97-AF65-F5344CB8AC3E}">
        <p14:creationId xmlns:p14="http://schemas.microsoft.com/office/powerpoint/2010/main" val="150524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C303-6525-411D-9763-23FA2F71B345}"/>
              </a:ext>
            </a:extLst>
          </p:cNvPr>
          <p:cNvSpPr>
            <a:spLocks noGrp="1"/>
          </p:cNvSpPr>
          <p:nvPr>
            <p:ph type="title"/>
          </p:nvPr>
        </p:nvSpPr>
        <p:spPr/>
        <p:txBody>
          <a:bodyPr>
            <a:normAutofit/>
          </a:bodyPr>
          <a:lstStyle/>
          <a:p>
            <a:r>
              <a:rPr lang="en-US" sz="4000" dirty="0"/>
              <a:t>Higher Education</a:t>
            </a:r>
          </a:p>
        </p:txBody>
      </p:sp>
      <p:sp>
        <p:nvSpPr>
          <p:cNvPr id="3" name="Content Placeholder 2">
            <a:extLst>
              <a:ext uri="{FF2B5EF4-FFF2-40B4-BE49-F238E27FC236}">
                <a16:creationId xmlns:a16="http://schemas.microsoft.com/office/drawing/2014/main" id="{02CE823D-646F-4E2E-B78B-6B8180803FF0}"/>
              </a:ext>
            </a:extLst>
          </p:cNvPr>
          <p:cNvSpPr>
            <a:spLocks noGrp="1"/>
          </p:cNvSpPr>
          <p:nvPr>
            <p:ph idx="1"/>
          </p:nvPr>
        </p:nvSpPr>
        <p:spPr/>
        <p:txBody>
          <a:bodyPr>
            <a:normAutofit/>
          </a:bodyPr>
          <a:lstStyle/>
          <a:p>
            <a:pPr marL="0" indent="0">
              <a:buNone/>
            </a:pPr>
            <a:r>
              <a:rPr lang="en-US" sz="3200" i="1" dirty="0"/>
              <a:t>Kentucky students with intellectual disability (ID) in higher education</a:t>
            </a:r>
            <a:endParaRPr lang="en-US" sz="3200" b="1" i="1" dirty="0"/>
          </a:p>
          <a:p>
            <a:pPr marL="0" indent="0">
              <a:buNone/>
            </a:pPr>
            <a:endParaRPr lang="en-US" sz="1200" dirty="0"/>
          </a:p>
          <a:p>
            <a:r>
              <a:rPr lang="en-US" b="1" dirty="0"/>
              <a:t>Less than 20% </a:t>
            </a:r>
            <a:r>
              <a:rPr lang="en-US" dirty="0"/>
              <a:t>(19.2) </a:t>
            </a:r>
            <a:r>
              <a:rPr lang="en-US" b="1" dirty="0"/>
              <a:t>of students with disabilities </a:t>
            </a:r>
            <a:r>
              <a:rPr lang="en-US" i="1" dirty="0"/>
              <a:t>(across disability categories)</a:t>
            </a:r>
            <a:r>
              <a:rPr lang="en-US" dirty="0"/>
              <a:t> are enrolled at a college or university.</a:t>
            </a:r>
          </a:p>
          <a:p>
            <a:pPr marL="0" indent="0">
              <a:buNone/>
            </a:pPr>
            <a:endParaRPr lang="en-US" sz="1000" dirty="0"/>
          </a:p>
          <a:p>
            <a:r>
              <a:rPr lang="en-US" b="1" dirty="0"/>
              <a:t>Less than 10% </a:t>
            </a:r>
            <a:r>
              <a:rPr lang="en-US" dirty="0"/>
              <a:t>(9.1) </a:t>
            </a:r>
            <a:r>
              <a:rPr lang="en-US" b="1" dirty="0"/>
              <a:t>of students with ID </a:t>
            </a:r>
            <a:r>
              <a:rPr lang="en-US" dirty="0"/>
              <a:t>are enrolled at a college or university.</a:t>
            </a:r>
          </a:p>
          <a:p>
            <a:pPr marL="0" indent="0">
              <a:buNone/>
            </a:pPr>
            <a:endParaRPr lang="en-US" sz="1000" dirty="0"/>
          </a:p>
          <a:p>
            <a:pPr marL="0" indent="0">
              <a:buNone/>
            </a:pPr>
            <a:r>
              <a:rPr lang="en-US" sz="2200" i="1" dirty="0">
                <a:hlinkClick r:id="rId3"/>
              </a:rPr>
              <a:t>Kentucky Post-School Outcomes Center </a:t>
            </a:r>
            <a:r>
              <a:rPr lang="en-US" sz="2200" i="1" dirty="0"/>
              <a:t>(KYPSO), Youth-One-Year-Out (YOYO), 2024</a:t>
            </a:r>
          </a:p>
        </p:txBody>
      </p:sp>
    </p:spTree>
    <p:extLst>
      <p:ext uri="{BB962C8B-B14F-4D97-AF65-F5344CB8AC3E}">
        <p14:creationId xmlns:p14="http://schemas.microsoft.com/office/powerpoint/2010/main" val="358485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14AE-4AE5-419F-BEDA-66926EF600A8}"/>
              </a:ext>
            </a:extLst>
          </p:cNvPr>
          <p:cNvSpPr>
            <a:spLocks noGrp="1"/>
          </p:cNvSpPr>
          <p:nvPr>
            <p:ph type="title"/>
          </p:nvPr>
        </p:nvSpPr>
        <p:spPr/>
        <p:txBody>
          <a:bodyPr>
            <a:normAutofit/>
          </a:bodyPr>
          <a:lstStyle/>
          <a:p>
            <a:r>
              <a:rPr lang="en-US" sz="4000" dirty="0"/>
              <a:t>Kentucky Supported Higher Education Partnership (KSHEP)</a:t>
            </a:r>
          </a:p>
        </p:txBody>
      </p:sp>
      <p:sp>
        <p:nvSpPr>
          <p:cNvPr id="3" name="Content Placeholder 2">
            <a:extLst>
              <a:ext uri="{FF2B5EF4-FFF2-40B4-BE49-F238E27FC236}">
                <a16:creationId xmlns:a16="http://schemas.microsoft.com/office/drawing/2014/main" id="{EDF6F480-9085-4400-9D63-60F5706652F0}"/>
              </a:ext>
            </a:extLst>
          </p:cNvPr>
          <p:cNvSpPr>
            <a:spLocks noGrp="1"/>
          </p:cNvSpPr>
          <p:nvPr>
            <p:ph idx="1"/>
          </p:nvPr>
        </p:nvSpPr>
        <p:spPr>
          <a:xfrm>
            <a:off x="767080" y="1935090"/>
            <a:ext cx="10515600" cy="4351338"/>
          </a:xfrm>
        </p:spPr>
        <p:txBody>
          <a:bodyPr>
            <a:normAutofit/>
          </a:bodyPr>
          <a:lstStyle/>
          <a:p>
            <a:pPr marL="0" indent="0">
              <a:buNone/>
            </a:pPr>
            <a:r>
              <a:rPr lang="en-US" dirty="0"/>
              <a:t>The </a:t>
            </a:r>
            <a:r>
              <a:rPr lang="en-US" dirty="0">
                <a:hlinkClick r:id="rId3"/>
              </a:rPr>
              <a:t>Kentucky Supported Higher Education Partnership</a:t>
            </a:r>
            <a:r>
              <a:rPr lang="en-US" dirty="0"/>
              <a:t> (KSHEP) is a network of colleges/ universities committed to increasing higher education </a:t>
            </a:r>
            <a:r>
              <a:rPr lang="en-US" b="1" i="1" dirty="0"/>
              <a:t>options</a:t>
            </a:r>
            <a:r>
              <a:rPr lang="en-US" dirty="0"/>
              <a:t>, </a:t>
            </a:r>
            <a:r>
              <a:rPr lang="en-US" b="1" i="1" dirty="0"/>
              <a:t>access</a:t>
            </a:r>
            <a:r>
              <a:rPr lang="en-US" dirty="0"/>
              <a:t>, and </a:t>
            </a:r>
            <a:r>
              <a:rPr lang="en-US" b="1" i="1" dirty="0"/>
              <a:t>success</a:t>
            </a:r>
            <a:r>
              <a:rPr lang="en-US" dirty="0"/>
              <a:t> for students with intellectual and developmental disabilities across the Commonwealth</a:t>
            </a:r>
            <a:r>
              <a:rPr lang="en-US" sz="2600" dirty="0"/>
              <a:t>.</a:t>
            </a:r>
          </a:p>
          <a:p>
            <a:pPr marL="0" indent="0">
              <a:buNone/>
            </a:pPr>
            <a:endParaRPr lang="en-US" sz="2000" dirty="0"/>
          </a:p>
          <a:p>
            <a:pPr marL="0" indent="0" algn="just">
              <a:buNone/>
            </a:pPr>
            <a:r>
              <a:rPr lang="en-US" i="1" dirty="0"/>
              <a:t>KSHEP envisions a higher education system that is welcoming of students with intellectual and developmental disabilities, increasing opportunities for success in </a:t>
            </a:r>
            <a:r>
              <a:rPr lang="en-US" b="1" i="1" dirty="0"/>
              <a:t>academics</a:t>
            </a:r>
            <a:r>
              <a:rPr lang="en-US" i="1" dirty="0"/>
              <a:t>, </a:t>
            </a:r>
            <a:r>
              <a:rPr lang="en-US" b="1" i="1" dirty="0"/>
              <a:t>employment</a:t>
            </a:r>
            <a:r>
              <a:rPr lang="en-US" i="1" dirty="0"/>
              <a:t>, and </a:t>
            </a:r>
            <a:r>
              <a:rPr lang="en-US" b="1" i="1" dirty="0"/>
              <a:t>community engagement</a:t>
            </a:r>
            <a:r>
              <a:rPr lang="en-US" i="1" dirty="0"/>
              <a:t>.</a:t>
            </a:r>
            <a:endParaRPr lang="en-US" sz="400" b="1" i="1" u="sng" dirty="0"/>
          </a:p>
          <a:p>
            <a:pPr marL="0" indent="0">
              <a:buNone/>
            </a:pPr>
            <a:endParaRPr lang="en-US" sz="2400" dirty="0"/>
          </a:p>
          <a:p>
            <a:pPr marL="0" indent="0">
              <a:buNone/>
            </a:pPr>
            <a:endParaRPr lang="en-US" sz="200" dirty="0"/>
          </a:p>
          <a:p>
            <a:endParaRPr lang="en-US" sz="2600" dirty="0"/>
          </a:p>
        </p:txBody>
      </p:sp>
      <p:pic>
        <p:nvPicPr>
          <p:cNvPr id="5" name="Picture 4" descr="Kentucky Supported Higher Education Partnership Logo">
            <a:extLst>
              <a:ext uri="{FF2B5EF4-FFF2-40B4-BE49-F238E27FC236}">
                <a16:creationId xmlns:a16="http://schemas.microsoft.com/office/drawing/2014/main" id="{25BDD06E-B58C-4263-9C20-18978EFC01A8}"/>
              </a:ext>
            </a:extLst>
          </p:cNvPr>
          <p:cNvPicPr>
            <a:picLocks noChangeAspect="1"/>
          </p:cNvPicPr>
          <p:nvPr/>
        </p:nvPicPr>
        <p:blipFill>
          <a:blip r:embed="rId4"/>
          <a:stretch>
            <a:fillRect/>
          </a:stretch>
        </p:blipFill>
        <p:spPr>
          <a:xfrm>
            <a:off x="9957970" y="542059"/>
            <a:ext cx="1147995" cy="1216097"/>
          </a:xfrm>
          <a:prstGeom prst="rect">
            <a:avLst/>
          </a:prstGeom>
        </p:spPr>
      </p:pic>
    </p:spTree>
    <p:extLst>
      <p:ext uri="{BB962C8B-B14F-4D97-AF65-F5344CB8AC3E}">
        <p14:creationId xmlns:p14="http://schemas.microsoft.com/office/powerpoint/2010/main" val="21506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A62D-66B2-4231-A9B0-A00495DFE2B5}"/>
              </a:ext>
            </a:extLst>
          </p:cNvPr>
          <p:cNvSpPr>
            <a:spLocks noGrp="1"/>
          </p:cNvSpPr>
          <p:nvPr>
            <p:ph type="title"/>
          </p:nvPr>
        </p:nvSpPr>
        <p:spPr>
          <a:xfrm>
            <a:off x="838200" y="365125"/>
            <a:ext cx="10515600" cy="1325563"/>
          </a:xfrm>
        </p:spPr>
        <p:txBody>
          <a:bodyPr anchor="ctr">
            <a:normAutofit/>
          </a:bodyPr>
          <a:lstStyle/>
          <a:p>
            <a:r>
              <a:rPr lang="en-US" dirty="0"/>
              <a:t>Comprehensive Transition &amp; Postsecondary Programs (CTPs)</a:t>
            </a:r>
          </a:p>
        </p:txBody>
      </p:sp>
      <p:sp>
        <p:nvSpPr>
          <p:cNvPr id="3" name="Content Placeholder 2">
            <a:extLst>
              <a:ext uri="{FF2B5EF4-FFF2-40B4-BE49-F238E27FC236}">
                <a16:creationId xmlns:a16="http://schemas.microsoft.com/office/drawing/2014/main" id="{9AB13A28-D344-40A4-8239-488EB02092C0}"/>
              </a:ext>
            </a:extLst>
          </p:cNvPr>
          <p:cNvSpPr>
            <a:spLocks noGrp="1"/>
          </p:cNvSpPr>
          <p:nvPr>
            <p:ph sz="half" idx="1"/>
          </p:nvPr>
        </p:nvSpPr>
        <p:spPr>
          <a:xfrm>
            <a:off x="838200" y="1825625"/>
            <a:ext cx="5181600" cy="4351338"/>
          </a:xfrm>
        </p:spPr>
        <p:txBody>
          <a:bodyPr>
            <a:normAutofit/>
          </a:bodyPr>
          <a:lstStyle/>
          <a:p>
            <a:pPr marL="0" indent="0">
              <a:buNone/>
            </a:pPr>
            <a:r>
              <a:rPr lang="en-US" sz="1800" i="1" dirty="0"/>
              <a:t>Higher education programs for students with ID that have been through an approval process and can offer access to federal financial aid</a:t>
            </a:r>
          </a:p>
          <a:p>
            <a:pPr marL="0" indent="0">
              <a:buNone/>
            </a:pPr>
            <a:endParaRPr lang="en-US" sz="1000" dirty="0"/>
          </a:p>
          <a:p>
            <a:r>
              <a:rPr lang="en-US" sz="1800" dirty="0"/>
              <a:t>Created by the Higher Education Opportunity Act (HEOA, 2008)</a:t>
            </a:r>
          </a:p>
          <a:p>
            <a:r>
              <a:rPr lang="en-US" sz="1800" dirty="0"/>
              <a:t>Support students with ID who want to attend a college or university</a:t>
            </a:r>
          </a:p>
          <a:p>
            <a:pPr marL="0" indent="0">
              <a:buNone/>
            </a:pPr>
            <a:endParaRPr lang="en-US" sz="1000" dirty="0"/>
          </a:p>
          <a:p>
            <a:pPr lvl="1">
              <a:buFont typeface="Wingdings" panose="05000000000000000000" pitchFamily="2" charset="2"/>
              <a:buChar char="ü"/>
            </a:pPr>
            <a:r>
              <a:rPr lang="en-US" sz="1800" dirty="0"/>
              <a:t>Academic and social integration</a:t>
            </a:r>
          </a:p>
          <a:p>
            <a:pPr lvl="1">
              <a:buFont typeface="Wingdings" panose="05000000000000000000" pitchFamily="2" charset="2"/>
              <a:buChar char="ü"/>
            </a:pPr>
            <a:r>
              <a:rPr lang="en-US" sz="1800" dirty="0"/>
              <a:t>Individualized person-centered planning </a:t>
            </a:r>
          </a:p>
          <a:p>
            <a:pPr lvl="1">
              <a:buFont typeface="Wingdings" panose="05000000000000000000" pitchFamily="2" charset="2"/>
              <a:buChar char="ü"/>
            </a:pPr>
            <a:r>
              <a:rPr lang="en-US" sz="1800" dirty="0"/>
              <a:t>Preparation for success in life and </a:t>
            </a:r>
          </a:p>
          <a:p>
            <a:pPr marL="457200" lvl="1" indent="0">
              <a:buNone/>
            </a:pPr>
            <a:r>
              <a:rPr lang="en-US" sz="1800" dirty="0"/>
              <a:t>    competitive integrated employment</a:t>
            </a:r>
          </a:p>
          <a:p>
            <a:pPr marL="457200" lvl="1" indent="0">
              <a:buNone/>
            </a:pPr>
            <a:endParaRPr lang="en-US" sz="1800" dirty="0"/>
          </a:p>
        </p:txBody>
      </p:sp>
      <p:pic>
        <p:nvPicPr>
          <p:cNvPr id="4" name="Picture 3" descr="Graduation ceremony at Northern Kentucky University showing three students from the Supported Higher Education Project with the project coordinator">
            <a:extLst>
              <a:ext uri="{FF2B5EF4-FFF2-40B4-BE49-F238E27FC236}">
                <a16:creationId xmlns:a16="http://schemas.microsoft.com/office/drawing/2014/main" id="{6298BEC0-5D10-6916-4361-9E73FE731E07}"/>
              </a:ext>
            </a:extLst>
          </p:cNvPr>
          <p:cNvPicPr>
            <a:picLocks noChangeAspect="1"/>
          </p:cNvPicPr>
          <p:nvPr/>
        </p:nvPicPr>
        <p:blipFill>
          <a:blip r:embed="rId3"/>
          <a:srcRect r="-3" b="26098"/>
          <a:stretch>
            <a:fillRect/>
          </a:stretch>
        </p:blipFill>
        <p:spPr>
          <a:xfrm>
            <a:off x="6641679" y="1825625"/>
            <a:ext cx="4581492" cy="3847387"/>
          </a:xfrm>
          <a:prstGeom prst="rect">
            <a:avLst/>
          </a:prstGeom>
          <a:noFill/>
        </p:spPr>
      </p:pic>
    </p:spTree>
    <p:extLst>
      <p:ext uri="{BB962C8B-B14F-4D97-AF65-F5344CB8AC3E}">
        <p14:creationId xmlns:p14="http://schemas.microsoft.com/office/powerpoint/2010/main" val="164672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Kentucky showing the locations of six U.S. Department of Education–approved Comprehensive Transition and Postsecondary (CTP) programs, with the programs listed by name.">
            <a:extLst>
              <a:ext uri="{FF2B5EF4-FFF2-40B4-BE49-F238E27FC236}">
                <a16:creationId xmlns:a16="http://schemas.microsoft.com/office/drawing/2014/main" id="{26745EB0-278E-46E3-DEBE-6CA349BA8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 y="0"/>
            <a:ext cx="10598727" cy="6858000"/>
          </a:xfrm>
          <a:prstGeom prst="rect">
            <a:avLst/>
          </a:prstGeom>
        </p:spPr>
      </p:pic>
    </p:spTree>
    <p:extLst>
      <p:ext uri="{BB962C8B-B14F-4D97-AF65-F5344CB8AC3E}">
        <p14:creationId xmlns:p14="http://schemas.microsoft.com/office/powerpoint/2010/main" val="414854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36B2-4AB2-4FE2-BBB2-90DCF5CFE865}"/>
              </a:ext>
            </a:extLst>
          </p:cNvPr>
          <p:cNvSpPr>
            <a:spLocks noGrp="1"/>
          </p:cNvSpPr>
          <p:nvPr>
            <p:ph type="title"/>
          </p:nvPr>
        </p:nvSpPr>
        <p:spPr/>
        <p:txBody>
          <a:bodyPr>
            <a:normAutofit/>
          </a:bodyPr>
          <a:lstStyle/>
          <a:p>
            <a:r>
              <a:rPr lang="en-US" sz="4000" dirty="0"/>
              <a:t>CTPs – </a:t>
            </a:r>
            <a:r>
              <a:rPr lang="en-US" sz="4000" i="1" dirty="0"/>
              <a:t>Program Eligibility</a:t>
            </a:r>
          </a:p>
        </p:txBody>
      </p:sp>
      <p:sp>
        <p:nvSpPr>
          <p:cNvPr id="3" name="Content Placeholder 2">
            <a:extLst>
              <a:ext uri="{FF2B5EF4-FFF2-40B4-BE49-F238E27FC236}">
                <a16:creationId xmlns:a16="http://schemas.microsoft.com/office/drawing/2014/main" id="{F5A15380-B37D-4E6D-8848-385A2297803F}"/>
              </a:ext>
            </a:extLst>
          </p:cNvPr>
          <p:cNvSpPr>
            <a:spLocks noGrp="1"/>
          </p:cNvSpPr>
          <p:nvPr>
            <p:ph idx="1"/>
          </p:nvPr>
        </p:nvSpPr>
        <p:spPr/>
        <p:txBody>
          <a:bodyPr>
            <a:normAutofit fontScale="92500" lnSpcReduction="10000"/>
          </a:bodyPr>
          <a:lstStyle/>
          <a:p>
            <a:pPr marL="0" indent="0">
              <a:buNone/>
            </a:pPr>
            <a:r>
              <a:rPr lang="en-US" b="1" dirty="0"/>
              <a:t>Students who:</a:t>
            </a:r>
          </a:p>
          <a:p>
            <a:r>
              <a:rPr lang="en-US" sz="2600" dirty="0"/>
              <a:t>Have a documented ID</a:t>
            </a:r>
          </a:p>
          <a:p>
            <a:pPr marL="0" indent="0">
              <a:buNone/>
            </a:pPr>
            <a:endParaRPr lang="en-US" sz="1000" dirty="0"/>
          </a:p>
          <a:p>
            <a:pPr marL="0" indent="0">
              <a:buNone/>
            </a:pPr>
            <a:r>
              <a:rPr lang="en-US" b="1" dirty="0"/>
              <a:t>Student with an ID means a student – </a:t>
            </a:r>
          </a:p>
          <a:p>
            <a:pPr marL="0" indent="0">
              <a:buNone/>
            </a:pPr>
            <a:r>
              <a:rPr lang="en-US" sz="2600" dirty="0"/>
              <a:t>(A) with a cognitive impairment characterized by significant limitations in:</a:t>
            </a:r>
          </a:p>
          <a:p>
            <a:pPr marL="457200" lvl="1" indent="0">
              <a:buNone/>
            </a:pPr>
            <a:r>
              <a:rPr lang="en-US" dirty="0"/>
              <a:t>(</a:t>
            </a:r>
            <a:r>
              <a:rPr lang="en-US" dirty="0" err="1"/>
              <a:t>i</a:t>
            </a:r>
            <a:r>
              <a:rPr lang="en-US" dirty="0"/>
              <a:t>) intellectual and cognitive functioning; and</a:t>
            </a:r>
          </a:p>
          <a:p>
            <a:pPr marL="457200" lvl="1" indent="0">
              <a:buNone/>
            </a:pPr>
            <a:r>
              <a:rPr lang="en-US" dirty="0"/>
              <a:t>(ii) adaptive behavior as expressed in conceptual, social, and practical adaptive skills.</a:t>
            </a:r>
          </a:p>
          <a:p>
            <a:pPr marL="0" indent="0">
              <a:buNone/>
            </a:pPr>
            <a:r>
              <a:rPr lang="en-US" sz="2600" dirty="0"/>
              <a:t>(B) who is currently, or was formerly, eligible for a free appropriate public education under the Individuals with Disabilities Education Act.</a:t>
            </a:r>
          </a:p>
          <a:p>
            <a:pPr marL="0" indent="0">
              <a:buNone/>
            </a:pPr>
            <a:endParaRPr lang="en-US" sz="2400" dirty="0"/>
          </a:p>
          <a:p>
            <a:pPr marL="0" indent="0">
              <a:buNone/>
            </a:pPr>
            <a:r>
              <a:rPr lang="en-US" sz="2200" dirty="0"/>
              <a:t>(HEOA, 2008)</a:t>
            </a:r>
          </a:p>
          <a:p>
            <a:pPr marL="457200" lvl="1" indent="0">
              <a:buNone/>
            </a:pPr>
            <a:endParaRPr lang="en-US" dirty="0"/>
          </a:p>
        </p:txBody>
      </p:sp>
    </p:spTree>
    <p:extLst>
      <p:ext uri="{BB962C8B-B14F-4D97-AF65-F5344CB8AC3E}">
        <p14:creationId xmlns:p14="http://schemas.microsoft.com/office/powerpoint/2010/main" val="174463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D30E-4660-4E63-BE93-D30C993422F1}"/>
              </a:ext>
            </a:extLst>
          </p:cNvPr>
          <p:cNvSpPr>
            <a:spLocks noGrp="1"/>
          </p:cNvSpPr>
          <p:nvPr>
            <p:ph type="title"/>
          </p:nvPr>
        </p:nvSpPr>
        <p:spPr/>
        <p:txBody>
          <a:bodyPr>
            <a:normAutofit/>
          </a:bodyPr>
          <a:lstStyle/>
          <a:p>
            <a:r>
              <a:rPr lang="en-US" sz="4000" dirty="0"/>
              <a:t>CTPs – </a:t>
            </a:r>
            <a:r>
              <a:rPr lang="en-US" sz="4000" i="1" dirty="0"/>
              <a:t>Federal &amp; State Financial Assistance</a:t>
            </a:r>
          </a:p>
        </p:txBody>
      </p:sp>
      <p:sp>
        <p:nvSpPr>
          <p:cNvPr id="3" name="Content Placeholder 2">
            <a:extLst>
              <a:ext uri="{FF2B5EF4-FFF2-40B4-BE49-F238E27FC236}">
                <a16:creationId xmlns:a16="http://schemas.microsoft.com/office/drawing/2014/main" id="{B4CCB638-8675-4EFB-B83A-483BB06BDFCC}"/>
              </a:ext>
            </a:extLst>
          </p:cNvPr>
          <p:cNvSpPr>
            <a:spLocks noGrp="1"/>
          </p:cNvSpPr>
          <p:nvPr>
            <p:ph idx="1"/>
          </p:nvPr>
        </p:nvSpPr>
        <p:spPr/>
        <p:txBody>
          <a:bodyPr>
            <a:normAutofit/>
          </a:bodyPr>
          <a:lstStyle/>
          <a:p>
            <a:pPr marL="0" indent="0">
              <a:buNone/>
            </a:pPr>
            <a:r>
              <a:rPr lang="en-US" b="1" dirty="0"/>
              <a:t>Students with ID enrolled in an approved CTP:</a:t>
            </a:r>
          </a:p>
          <a:p>
            <a:pPr marL="0" indent="0">
              <a:buNone/>
            </a:pPr>
            <a:endParaRPr lang="en-US" sz="1400" b="1" dirty="0"/>
          </a:p>
          <a:p>
            <a:r>
              <a:rPr lang="en-US" sz="2600" dirty="0"/>
              <a:t>Are eligible for </a:t>
            </a:r>
            <a:r>
              <a:rPr lang="en-US" sz="2600" b="1" dirty="0"/>
              <a:t>Federal and State financial assistance </a:t>
            </a:r>
            <a:r>
              <a:rPr lang="en-US" sz="2400" i="1" dirty="0"/>
              <a:t>(even if they do not have a standard high school diploma and are not pursuing a typical degree)</a:t>
            </a:r>
            <a:r>
              <a:rPr lang="en-US" sz="2600" i="1" dirty="0"/>
              <a:t>.</a:t>
            </a:r>
          </a:p>
          <a:p>
            <a:pPr marL="0" indent="0">
              <a:buNone/>
            </a:pPr>
            <a:endParaRPr lang="en-US" sz="1000" dirty="0"/>
          </a:p>
          <a:p>
            <a:pPr lvl="1">
              <a:buFont typeface="Wingdings" panose="05000000000000000000" pitchFamily="2" charset="2"/>
              <a:buChar char="§"/>
            </a:pPr>
            <a:r>
              <a:rPr lang="en-US" dirty="0"/>
              <a:t>Federal Pell Grant, Work-Study; and</a:t>
            </a:r>
          </a:p>
          <a:p>
            <a:pPr marL="457200" lvl="1" indent="0">
              <a:buNone/>
            </a:pPr>
            <a:endParaRPr lang="en-US" sz="400" dirty="0"/>
          </a:p>
          <a:p>
            <a:pPr lvl="1">
              <a:buFont typeface="Wingdings" panose="05000000000000000000" pitchFamily="2" charset="2"/>
              <a:buChar char="§"/>
            </a:pPr>
            <a:r>
              <a:rPr lang="en-US" dirty="0"/>
              <a:t>Kentucky Educational Excellence Scholarship (KEES) Program funding.</a:t>
            </a:r>
          </a:p>
          <a:p>
            <a:pPr marL="457200" lvl="1" indent="0">
              <a:buNone/>
            </a:pPr>
            <a:endParaRPr lang="en-US" sz="400" dirty="0"/>
          </a:p>
          <a:p>
            <a:pPr lvl="2">
              <a:buFont typeface="Wingdings" panose="05000000000000000000" pitchFamily="2" charset="2"/>
              <a:buChar char="§"/>
            </a:pPr>
            <a:r>
              <a:rPr lang="en-US" sz="2200" i="1" dirty="0"/>
              <a:t>$500 if enrolled in at least six hours in an academic term. </a:t>
            </a:r>
          </a:p>
          <a:p>
            <a:pPr lvl="2">
              <a:buFont typeface="Wingdings" panose="05000000000000000000" pitchFamily="2" charset="2"/>
              <a:buChar char="§"/>
            </a:pPr>
            <a:r>
              <a:rPr lang="en-US" sz="2200" i="1" dirty="0"/>
              <a:t>$250 if enrolled in less than six hours in an academic term</a:t>
            </a:r>
            <a:r>
              <a:rPr lang="en-US" sz="2200" dirty="0"/>
              <a:t>.</a:t>
            </a:r>
          </a:p>
        </p:txBody>
      </p:sp>
    </p:spTree>
    <p:extLst>
      <p:ext uri="{BB962C8B-B14F-4D97-AF65-F5344CB8AC3E}">
        <p14:creationId xmlns:p14="http://schemas.microsoft.com/office/powerpoint/2010/main" val="91230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FF43-BF39-416D-A191-7EAAB6B2B193}"/>
              </a:ext>
            </a:extLst>
          </p:cNvPr>
          <p:cNvSpPr>
            <a:spLocks noGrp="1"/>
          </p:cNvSpPr>
          <p:nvPr>
            <p:ph type="title"/>
          </p:nvPr>
        </p:nvSpPr>
        <p:spPr/>
        <p:txBody>
          <a:bodyPr/>
          <a:lstStyle/>
          <a:p>
            <a:r>
              <a:rPr lang="en-US" dirty="0"/>
              <a:t>CTPs &amp; KEES</a:t>
            </a:r>
          </a:p>
        </p:txBody>
      </p:sp>
      <p:sp>
        <p:nvSpPr>
          <p:cNvPr id="3" name="Content Placeholder 2">
            <a:extLst>
              <a:ext uri="{FF2B5EF4-FFF2-40B4-BE49-F238E27FC236}">
                <a16:creationId xmlns:a16="http://schemas.microsoft.com/office/drawing/2014/main" id="{7F2C28F8-F33C-4BED-AD79-C6AFAA590D58}"/>
              </a:ext>
            </a:extLst>
          </p:cNvPr>
          <p:cNvSpPr>
            <a:spLocks noGrp="1"/>
          </p:cNvSpPr>
          <p:nvPr>
            <p:ph idx="1"/>
          </p:nvPr>
        </p:nvSpPr>
        <p:spPr/>
        <p:txBody>
          <a:bodyPr>
            <a:normAutofit/>
          </a:bodyPr>
          <a:lstStyle/>
          <a:p>
            <a:r>
              <a:rPr lang="en-US" b="1" dirty="0"/>
              <a:t>The ONLY eligibility requirements </a:t>
            </a:r>
            <a:r>
              <a:rPr lang="en-US" dirty="0"/>
              <a:t>for students enrolled in an approved CTP to receive KEES are:</a:t>
            </a:r>
          </a:p>
          <a:p>
            <a:pPr marL="0" indent="0">
              <a:buNone/>
            </a:pPr>
            <a:endParaRPr lang="en-US" sz="400" dirty="0"/>
          </a:p>
          <a:p>
            <a:pPr lvl="1"/>
            <a:r>
              <a:rPr lang="en-US" sz="2600" dirty="0"/>
              <a:t>Received an alternative high school diploma, </a:t>
            </a:r>
            <a:r>
              <a:rPr lang="en-US" sz="2600" b="1" dirty="0"/>
              <a:t>or</a:t>
            </a:r>
            <a:endParaRPr lang="en-US" sz="2600" dirty="0"/>
          </a:p>
          <a:p>
            <a:pPr lvl="1"/>
            <a:r>
              <a:rPr lang="en-US" sz="2600" dirty="0"/>
              <a:t>Attended a Kentucky public HS and is student with ID; </a:t>
            </a:r>
            <a:r>
              <a:rPr lang="en-US" sz="2600" b="1" dirty="0"/>
              <a:t>and</a:t>
            </a:r>
          </a:p>
          <a:p>
            <a:pPr lvl="1"/>
            <a:r>
              <a:rPr lang="en-US" sz="2600" dirty="0"/>
              <a:t>Enrolled in a Kentucky CTP.</a:t>
            </a:r>
          </a:p>
          <a:p>
            <a:pPr marL="457200" lvl="1" indent="0">
              <a:buNone/>
            </a:pPr>
            <a:endParaRPr lang="en-US" sz="1000" dirty="0"/>
          </a:p>
          <a:p>
            <a:pPr marL="0" indent="0">
              <a:buNone/>
            </a:pPr>
            <a:r>
              <a:rPr lang="en-US" sz="2600" dirty="0">
                <a:hlinkClick r:id="rId2"/>
              </a:rPr>
              <a:t>KRS 164.7882</a:t>
            </a:r>
            <a:endParaRPr lang="en-US" sz="2600" dirty="0"/>
          </a:p>
          <a:p>
            <a:pPr marL="457200" lvl="1" indent="0">
              <a:buNone/>
            </a:pPr>
            <a:endParaRPr lang="en-US" sz="1600" b="1" dirty="0"/>
          </a:p>
          <a:p>
            <a:pPr marL="0" indent="0">
              <a:buNone/>
            </a:pPr>
            <a:r>
              <a:rPr lang="en-US" b="1" i="1" dirty="0"/>
              <a:t>No further application or action</a:t>
            </a:r>
            <a:r>
              <a:rPr lang="en-US" i="1" dirty="0"/>
              <a:t> is required for the student to receive KEES. </a:t>
            </a:r>
          </a:p>
          <a:p>
            <a:pPr marL="0" indent="0">
              <a:buNone/>
            </a:pPr>
            <a:endParaRPr lang="en-US" dirty="0"/>
          </a:p>
        </p:txBody>
      </p:sp>
    </p:spTree>
    <p:extLst>
      <p:ext uri="{BB962C8B-B14F-4D97-AF65-F5344CB8AC3E}">
        <p14:creationId xmlns:p14="http://schemas.microsoft.com/office/powerpoint/2010/main" val="82901029"/>
      </p:ext>
    </p:extLst>
  </p:cSld>
  <p:clrMapOvr>
    <a:masterClrMapping/>
  </p:clrMapOvr>
</p:sld>
</file>

<file path=ppt/theme/theme1.xml><?xml version="1.0" encoding="utf-8"?>
<a:theme xmlns:a="http://schemas.openxmlformats.org/drawingml/2006/main" name="UK HDI Branding">
  <a:themeElements>
    <a:clrScheme name="UK HDI Branding">
      <a:dk1>
        <a:srgbClr val="00329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I PPT Template_Branded" id="{ADE233F3-B7CB-6445-9206-C7B62687E8F2}" vid="{C0FD73BA-AD3B-4E4E-AD66-EA7DE08BC4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0A2E31649164409BC1D902334005D3" ma:contentTypeVersion="18" ma:contentTypeDescription="Create a new document." ma:contentTypeScope="" ma:versionID="c18dccd36ee9bc70a428068377577805">
  <xsd:schema xmlns:xsd="http://www.w3.org/2001/XMLSchema" xmlns:xs="http://www.w3.org/2001/XMLSchema" xmlns:p="http://schemas.microsoft.com/office/2006/metadata/properties" xmlns:ns2="fdf4ccc4-4c04-4858-b124-039be1bbc4bc" xmlns:ns3="176e729e-ce78-4f74-9d79-21e5ff471b91" targetNamespace="http://schemas.microsoft.com/office/2006/metadata/properties" ma:root="true" ma:fieldsID="f3ada8b87bfbb84e15d509664191dee0" ns2:_="" ns3:_="">
    <xsd:import namespace="fdf4ccc4-4c04-4858-b124-039be1bbc4bc"/>
    <xsd:import namespace="176e729e-ce78-4f74-9d79-21e5ff471b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4ccc4-4c04-4858-b124-039be1bbc4b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6e729e-ce78-4f74-9d79-21e5ff471b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f968e6f-8f60-4618-878a-769ef0cb594a}" ma:internalName="TaxCatchAll" ma:showField="CatchAllData" ma:web="176e729e-ce78-4f74-9d79-21e5ff471b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f4ccc4-4c04-4858-b124-039be1bbc4bc">
      <Terms xmlns="http://schemas.microsoft.com/office/infopath/2007/PartnerControls"/>
    </lcf76f155ced4ddcb4097134ff3c332f>
    <TaxCatchAll xmlns="176e729e-ce78-4f74-9d79-21e5ff471b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DC7710-9BC6-4D0A-B0AC-DEFFBE4B3EFA}"/>
</file>

<file path=customXml/itemProps2.xml><?xml version="1.0" encoding="utf-8"?>
<ds:datastoreItem xmlns:ds="http://schemas.openxmlformats.org/officeDocument/2006/customXml" ds:itemID="{49B8D91A-ACEC-49C6-AB5A-879B1331A613}">
  <ds:schemaRefs>
    <ds:schemaRef ds:uri="http://www.w3.org/XML/1998/namespace"/>
    <ds:schemaRef ds:uri="http://purl.org/dc/dcmitype/"/>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42e371df-b1d3-478c-acfe-525f96cf69ff"/>
    <ds:schemaRef ds:uri="4d11df8a-9eba-4b0e-9b82-48562a2f9dda"/>
  </ds:schemaRefs>
</ds:datastoreItem>
</file>

<file path=customXml/itemProps3.xml><?xml version="1.0" encoding="utf-8"?>
<ds:datastoreItem xmlns:ds="http://schemas.openxmlformats.org/officeDocument/2006/customXml" ds:itemID="{F576F588-E628-42D5-BA0D-34030702DD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HDI PPT Template_Branded (1)</Template>
  <TotalTime>13259</TotalTime>
  <Words>678</Words>
  <Application>Microsoft Office PowerPoint</Application>
  <PresentationFormat>Widescreen</PresentationFormat>
  <Paragraphs>78</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Avenir</vt:lpstr>
      <vt:lpstr>Avenir Black</vt:lpstr>
      <vt:lpstr>Avenir Book</vt:lpstr>
      <vt:lpstr>Avenir Heavy</vt:lpstr>
      <vt:lpstr>Calibri</vt:lpstr>
      <vt:lpstr>Wingdings</vt:lpstr>
      <vt:lpstr>UK HDI Branding</vt:lpstr>
      <vt:lpstr>Kentucky Supported Higher Education Partnership</vt:lpstr>
      <vt:lpstr>Human Development Institute (HDI)</vt:lpstr>
      <vt:lpstr>Higher Education</vt:lpstr>
      <vt:lpstr>Kentucky Supported Higher Education Partnership (KSHEP)</vt:lpstr>
      <vt:lpstr>Comprehensive Transition &amp; Postsecondary Programs (CTPs)</vt:lpstr>
      <vt:lpstr>PowerPoint Presentation</vt:lpstr>
      <vt:lpstr>CTPs – Program Eligibility</vt:lpstr>
      <vt:lpstr>CTPs – Federal &amp; State Financial Assistance</vt:lpstr>
      <vt:lpstr>CTPs &amp; KEES</vt:lpstr>
      <vt:lpstr>CTPs &amp; Work Ready KY Scholarship Program </vt:lpstr>
      <vt:lpstr>Since 2020. . .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Collett, Johnny W.</dc:creator>
  <cp:lastModifiedBy>Bocard, Chelsea J.</cp:lastModifiedBy>
  <cp:revision>224</cp:revision>
  <cp:lastPrinted>2020-10-29T11:41:23Z</cp:lastPrinted>
  <dcterms:created xsi:type="dcterms:W3CDTF">2020-07-27T15:43:52Z</dcterms:created>
  <dcterms:modified xsi:type="dcterms:W3CDTF">2026-01-23T14:05:10Z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0x010100CE0A2E31649164409BC1D902334005D3</vt:lpwstr>
  </property>
</Properties>
</file>