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58" r:id="rId5"/>
    <p:sldMasterId id="214748366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embeddedFontLst>
    <p:embeddedFont>
      <p:font typeface="Montserrat Light" panose="00000400000000000000" pitchFamily="2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  <a:srgbClr val="F5F5F5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F88CDF-056A-4EF9-B453-5158B46374EB}" v="2" dt="2026-01-30T16:20:30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card, Chelsea J." userId="ffb4b71c-6c6b-4edc-9b28-e3af4437f501" providerId="ADAL" clId="{FAB8B25C-E85A-4375-8B0C-FDDA4B308439}"/>
    <pc:docChg chg="custSel modSld">
      <pc:chgData name="Bocard, Chelsea J." userId="ffb4b71c-6c6b-4edc-9b28-e3af4437f501" providerId="ADAL" clId="{FAB8B25C-E85A-4375-8B0C-FDDA4B308439}" dt="2026-01-30T16:13:24.089" v="136" actId="207"/>
      <pc:docMkLst>
        <pc:docMk/>
      </pc:docMkLst>
      <pc:sldChg chg="addSp modSp mod">
        <pc:chgData name="Bocard, Chelsea J." userId="ffb4b71c-6c6b-4edc-9b28-e3af4437f501" providerId="ADAL" clId="{FAB8B25C-E85A-4375-8B0C-FDDA4B308439}" dt="2026-01-30T16:12:05.658" v="134" actId="13244"/>
        <pc:sldMkLst>
          <pc:docMk/>
          <pc:sldMk cId="4265568140" sldId="259"/>
        </pc:sldMkLst>
        <pc:spChg chg="add mod ord">
          <ac:chgData name="Bocard, Chelsea J." userId="ffb4b71c-6c6b-4edc-9b28-e3af4437f501" providerId="ADAL" clId="{FAB8B25C-E85A-4375-8B0C-FDDA4B308439}" dt="2026-01-30T16:12:05.658" v="134" actId="13244"/>
          <ac:spMkLst>
            <pc:docMk/>
            <pc:sldMk cId="4265568140" sldId="259"/>
            <ac:spMk id="2" creationId="{0B8FF004-C475-09AB-0210-C1E1A28E19FC}"/>
          </ac:spMkLst>
        </pc:spChg>
        <pc:picChg chg="mod">
          <ac:chgData name="Bocard, Chelsea J." userId="ffb4b71c-6c6b-4edc-9b28-e3af4437f501" providerId="ADAL" clId="{FAB8B25C-E85A-4375-8B0C-FDDA4B308439}" dt="2026-01-30T16:10:39.459" v="1" actId="962"/>
          <ac:picMkLst>
            <pc:docMk/>
            <pc:sldMk cId="4265568140" sldId="259"/>
            <ac:picMk id="3" creationId="{BDA1A2CA-6C17-8360-A42E-AE96D87387AB}"/>
          </ac:picMkLst>
        </pc:picChg>
      </pc:sldChg>
      <pc:sldChg chg="addSp modSp mod">
        <pc:chgData name="Bocard, Chelsea J." userId="ffb4b71c-6c6b-4edc-9b28-e3af4437f501" providerId="ADAL" clId="{FAB8B25C-E85A-4375-8B0C-FDDA4B308439}" dt="2026-01-30T16:12:08.960" v="135" actId="13244"/>
        <pc:sldMkLst>
          <pc:docMk/>
          <pc:sldMk cId="499528565" sldId="260"/>
        </pc:sldMkLst>
        <pc:spChg chg="add mod ord">
          <ac:chgData name="Bocard, Chelsea J." userId="ffb4b71c-6c6b-4edc-9b28-e3af4437f501" providerId="ADAL" clId="{FAB8B25C-E85A-4375-8B0C-FDDA4B308439}" dt="2026-01-30T16:12:08.960" v="135" actId="13244"/>
          <ac:spMkLst>
            <pc:docMk/>
            <pc:sldMk cId="499528565" sldId="260"/>
            <ac:spMk id="2" creationId="{7CE82069-D7DD-A3F6-70C7-6D372F7A0103}"/>
          </ac:spMkLst>
        </pc:spChg>
        <pc:picChg chg="mod">
          <ac:chgData name="Bocard, Chelsea J." userId="ffb4b71c-6c6b-4edc-9b28-e3af4437f501" providerId="ADAL" clId="{FAB8B25C-E85A-4375-8B0C-FDDA4B308439}" dt="2026-01-30T16:11:01.225" v="3" actId="962"/>
          <ac:picMkLst>
            <pc:docMk/>
            <pc:sldMk cId="499528565" sldId="260"/>
            <ac:picMk id="3" creationId="{FFFADA89-F962-B1C6-6475-75E17F0AD15A}"/>
          </ac:picMkLst>
        </pc:picChg>
      </pc:sldChg>
      <pc:sldChg chg="modSp mod">
        <pc:chgData name="Bocard, Chelsea J." userId="ffb4b71c-6c6b-4edc-9b28-e3af4437f501" providerId="ADAL" clId="{FAB8B25C-E85A-4375-8B0C-FDDA4B308439}" dt="2026-01-30T16:13:24.089" v="136" actId="207"/>
        <pc:sldMkLst>
          <pc:docMk/>
          <pc:sldMk cId="1568481503" sldId="262"/>
        </pc:sldMkLst>
        <pc:spChg chg="mod">
          <ac:chgData name="Bocard, Chelsea J." userId="ffb4b71c-6c6b-4edc-9b28-e3af4437f501" providerId="ADAL" clId="{FAB8B25C-E85A-4375-8B0C-FDDA4B308439}" dt="2026-01-30T16:13:24.089" v="136" actId="207"/>
          <ac:spMkLst>
            <pc:docMk/>
            <pc:sldMk cId="1568481503" sldId="262"/>
            <ac:spMk id="6" creationId="{586B2E4B-7F80-D394-874E-F3732742DB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109E-3C64-48C2-B29F-1FE8D34E8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5C5DF-571E-412E-AB77-FDE4D3575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043DD-B6BC-4DA2-9557-47BB3765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A6D61-1190-449A-93A0-2042FF041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58C0-8E47-4432-A105-BDF3A3C2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2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1A04-7C8A-46AF-A9A4-01D9D9B3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78783"/>
            <a:ext cx="12191999" cy="2569268"/>
          </a:xfrm>
          <a:solidFill>
            <a:srgbClr val="F5F5F5"/>
          </a:solidFill>
        </p:spPr>
        <p:txBody>
          <a:bodyPr/>
          <a:lstStyle>
            <a:lvl1pPr algn="ctr">
              <a:defRPr sz="4800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804C5-AD7D-4AEB-91F2-71560353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99182-807B-4210-81CA-78E79763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51886-706F-47E3-977D-7DB00D97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starry night sky&#10;&#10;Description automatically generated with medium confidence">
            <a:extLst>
              <a:ext uri="{FF2B5EF4-FFF2-40B4-BE49-F238E27FC236}">
                <a16:creationId xmlns:a16="http://schemas.microsoft.com/office/drawing/2014/main" id="{F2BF44D6-64D2-40D1-9057-D3358E7D3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rgbClr val="0033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8783"/>
            <a:ext cx="12192000" cy="2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8B971-633B-4B67-8C07-2C809626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6C404-E5B5-4A94-B799-7BDF0C56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D6955-B3EE-4817-B03C-AE0183AF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4B320-84F1-4F7C-A675-3FDE8B638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05" y="2090058"/>
            <a:ext cx="2344189" cy="2344189"/>
          </a:xfrm>
          <a:prstGeom prst="ellipse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8F988409-0A7F-436E-8F44-2990AE65F7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8544" y="2090058"/>
            <a:ext cx="5372100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i="0"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DFEA8054-7A01-49C1-B2FE-E96A6E9F40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8544" y="2977088"/>
            <a:ext cx="5372100" cy="156361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29964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213D7-8A6B-4BE2-8C3D-417F7796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B175DF-DBBB-4812-ABC3-2E361F3C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4E7FA-7A90-492B-B03F-A1EBE4C5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8DFE5C-BAE4-414C-BF0A-42172D60C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2176668"/>
            <a:ext cx="6578600" cy="1951935"/>
          </a:xfrm>
        </p:spPr>
        <p:txBody>
          <a:bodyPr>
            <a:noAutofit/>
          </a:bodyPr>
          <a:lstStyle>
            <a:lvl1pPr algn="ctr">
              <a:defRPr sz="13900" b="1" i="0">
                <a:latin typeface="Montserrat Light" panose="00000400000000000000" pitchFamily="2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820592A-5F3A-443A-BB3D-E37B36C1B8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4325" y="4347679"/>
            <a:ext cx="6483350" cy="571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29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0142-E4B1-4330-B433-87272ED3A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F8F43-F426-410F-B4DF-CF88CB562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39623-39AA-4C65-A5A6-D6058A37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1E2A-03C0-4B3E-8293-421EB754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ABEF-5DFE-4C51-A9CE-D4E12EC5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7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D8D7-005A-4768-8F84-61E201D8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0FCC4-4B52-4B39-A52F-284FC1D3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D93E-27C8-458D-8DFF-2503D2F2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BC09-0351-47D6-BC89-67D6A036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05461-B518-4AFD-9BB5-D91F8C6F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1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507B-AAC8-4D7A-9908-4E397E8C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A4054-976A-45F5-A16D-C1AA597C4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CBF9F-24CC-4DC8-9D15-86B73D8F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BE6BE-8C83-4601-8506-38D85496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5E6B-5F35-46BD-BAC8-9961A8BE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A1C63-6F1E-4DB5-B7AC-C259A927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7072-FD58-4A09-8DE1-305D04532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E5072-C812-4525-8E8C-0CCC7150A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54AD4-34A3-4CC9-B746-5179D7E6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B0F4F-5BF9-4EA7-B6F7-D6DFC0EC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7A1EB-EC76-412B-8260-1AE14B52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E076-6DAE-40E3-99D2-FC4F9466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75254-7819-4456-BF9B-4E5A7930A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39B5E-4D52-4926-8103-29BB00457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739CE-95BA-4BD3-994A-187BE18FC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9BBE1-374E-436D-87E0-C833B8F76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A0B9F-94DD-4935-9E71-6B732A3E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FDD6E-1063-4BB3-80D4-86E2C6B9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62333-677B-49C0-AB0D-74C860D1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9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D17F-9F28-467F-8304-2810DCF6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897F9-D448-48A0-84C5-F6F369FF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0DABD-906F-4FA5-8B8F-BDF9CD02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4C301-EA68-486E-8640-43522325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38A7D-C44C-4462-BDAA-BDCD6824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25B8D-A801-4313-9BA0-AC64001A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321E4-EEBF-438A-8647-200B2300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078B-B4B0-47EF-834C-4BFC36EB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F706-256A-49F4-830E-C89B60F1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2E075-79B7-4EA5-A1A2-3D3786A4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7415-2E9D-4EEA-AD05-C952174A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2E905-9391-410D-8219-040E02B7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4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D3A1-74A3-4A6C-ABC8-176E898D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8403-12C3-47C6-AD8D-19AB4CC4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97102-54DC-4E8D-BE68-669695F4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12017-C77B-483D-9669-88D7719E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2A10D-CB6E-4147-9191-88C622EF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22D02-3E16-4300-8742-79B9848C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11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540C-6194-40AC-8E77-B2A6047B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8B53C-1417-4CEC-BD94-19DFCEA03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25183-1CF6-4A5D-B0FC-AA93C72D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7A143-40F6-426A-9D19-899C0BC00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D647B-722A-431E-BB04-80CCEA89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C859C-AAFB-4602-B194-479DDC1D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7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9D9B098-C681-4C1D-B242-59DFB4580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1"/>
            <a:ext cx="12191496" cy="552219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83A97-CA63-40DC-A265-DE19C1F6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84DCB-328A-4178-B633-C5D15F77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D6FD5-C594-43A0-AA3F-E20D438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A1C2F-E66D-4C04-A327-414F9D8C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" y="1529859"/>
            <a:ext cx="12191496" cy="2194243"/>
          </a:xfrm>
          <a:solidFill>
            <a:srgbClr val="041E42"/>
          </a:solidFill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36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087563-BFBF-4BC3-971B-7502AA01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E2CAD-6CF4-4CD7-95C3-476A0FDA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3E8F3-37BC-4B58-AB8E-CA8DC87A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D3081-8E51-4581-9E8C-CA0E022DEC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705" y="2090058"/>
            <a:ext cx="2344189" cy="2344189"/>
          </a:xfrm>
          <a:prstGeom prst="ellipse">
            <a:avLst/>
          </a:prstGeom>
        </p:spPr>
      </p:pic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6151FA02-1333-41F8-86A8-1A56F4CBB8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8544" y="2090058"/>
            <a:ext cx="5372100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i="0"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F5E81289-B250-4A0D-9FE3-46E0A1489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8544" y="2977088"/>
            <a:ext cx="5372100" cy="156361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1317744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A3D7DF2-F9FF-4D2F-8EAF-E76777619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" y="1"/>
            <a:ext cx="12191496" cy="552219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0E3D0-B6E9-486A-A706-C48FA38C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E3654-D222-4858-8892-B9021124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A1B0A-6772-4138-BA1E-B962059D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FE65B8-9BD1-4366-AA69-12E186387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2176668"/>
            <a:ext cx="6578600" cy="1951935"/>
          </a:xfrm>
        </p:spPr>
        <p:txBody>
          <a:bodyPr>
            <a:noAutofit/>
          </a:bodyPr>
          <a:lstStyle>
            <a:lvl1pPr algn="ctr">
              <a:defRPr sz="13900" b="1" i="0">
                <a:latin typeface="Montserrat Light" panose="00000400000000000000" pitchFamily="2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034BD472-9D4A-4A19-96C7-1B02BA396C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4325" y="4347679"/>
            <a:ext cx="6483350" cy="571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88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B3FD-C9D8-483D-B1E0-2510028A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16FFF-27FC-4E07-ABD0-CAD424FAA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C225-8AB3-40F2-8D3C-86D5F8D9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AC44-0BD3-43F4-8021-03330925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8049-8FDE-443E-A8D2-1DBFE7EB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12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4CC6-1DE2-49EF-9352-3138CF50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F6CBE-2145-4F77-B1F7-73F20FEF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D2A9-9B31-4FCF-98D6-E33DA6DD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338C1-4FBD-4DA4-B29A-54090581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51A95-EE91-4DC8-A193-C8D784AF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53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B66E-B027-4DAC-AF6B-A1F84FC1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CB842-8790-47E7-9164-84592A126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E5893-60BC-425E-804D-01F18A1A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C178D-F547-485A-856B-1C8EFA2F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64462-6781-4A14-BD18-5954D902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4506-757D-4B0F-8B08-22B14441D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32931-5564-444C-B49D-E03AD600C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2D572-9F5C-47A7-B566-88FC69408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6F53E-F149-40F7-8322-3405E722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EF378-1041-4975-8E84-89F994A4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99490-FB33-4792-84A7-24C1B170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3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B59C-367B-4B93-B2A4-82AC1054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215C0-62B9-4E57-B17F-8460410C1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2860B-87E9-4ED7-B1CD-5F2AB0246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77347-260B-4A46-9576-CCE84AEEB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C5E01-8B1C-4A09-859A-186D35542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EA1F7-4A42-411D-9503-83680641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D3347-0E59-4740-BEF2-873C8762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3A6ED-360D-43F5-B4F9-7B48D668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148B-F3FD-49FE-AE71-D857E9EC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13D00-E9B7-4931-8462-14C6167A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06346-40BE-4395-9D18-BB4E6F5D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2A7AC-E6DC-43C9-9865-4FFA0F57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66CC7-DB28-4ADA-BFC8-AEEC533A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AF02-A70B-4469-AA53-2010DBAE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D0D0F-AEDB-42FA-83C5-3911286C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0689F-4E5C-4938-AB03-8ED48B98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320CE-EF8F-4A95-9B03-ED5DAEBC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3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1D1DD-A850-4EAC-94E6-C1227C6C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F980F-B423-43F5-8BC1-2F6CA017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3D1EC-D04E-4305-8FEA-3C52B141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7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64FB-BFF2-4E63-83D9-C941CFD2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1193-3551-4DE6-B84C-20037473A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05DF-C7BD-40ED-8477-7669E5580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B06A6-4D85-4E59-BC88-B808970D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9E14D-7570-4B77-9D00-C8BD40C7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46760-CE1D-4761-9368-2F8A0928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2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741D-8CF5-43AB-8A33-65B108D7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41A01-02F4-42C8-B3EC-E45E51030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03C30-27F8-4D89-B120-4EDF15412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44122-152A-42F6-B334-E581A9BA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5A66A-8F0E-47E9-B718-5B9A07E4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88B16-7004-42A2-9073-1993FFA1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39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cep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F9AC-A36C-4138-BBC5-4A974C3D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4795"/>
            <a:ext cx="12192000" cy="2450163"/>
          </a:xfrm>
          <a:solidFill>
            <a:srgbClr val="0033A0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E83B5-F865-4E0E-956B-B40B00E7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B2505-8ED6-476A-989D-5D8C9D7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68EFB-ACC3-4B01-9566-8B113A39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starry night sky&#10;&#10;Description automatically generated with medium confidence">
            <a:extLst>
              <a:ext uri="{FF2B5EF4-FFF2-40B4-BE49-F238E27FC236}">
                <a16:creationId xmlns:a16="http://schemas.microsoft.com/office/drawing/2014/main" id="{A9B28ECC-4137-4259-ADFE-5A5C03D55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815" y="1884795"/>
            <a:ext cx="12266815" cy="24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3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C63BD-1305-493D-B0C6-455CE664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80D80-80EA-4AB0-8DF6-450F3064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F3EAF-CB5A-4CC7-BDC6-C9B3A740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E40BC049-B10B-4B65-B203-B0F3802B97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8544" y="2977088"/>
            <a:ext cx="5372100" cy="156361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Your Information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2D7EA92F-7CCC-413E-9919-3EA0FF85F0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8544" y="2090058"/>
            <a:ext cx="5372100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i="0">
                <a:latin typeface="Montserrat Light" panose="00000400000000000000" pitchFamily="2" charset="0"/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60CFDC-CC72-4B1D-BBAD-FE8DEBDAE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"/>
          <a:stretch/>
        </p:blipFill>
        <p:spPr>
          <a:xfrm>
            <a:off x="1037705" y="2087622"/>
            <a:ext cx="2344189" cy="234418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85067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C6CE8-DC43-4E64-BA37-DAB3E974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DB16C-6D23-4710-A386-F55B86D6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04191-0C69-443B-BCEB-02509B4D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5C1A1C-0D70-453B-954F-5601C1F78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2176668"/>
            <a:ext cx="6578600" cy="1951935"/>
          </a:xfrm>
        </p:spPr>
        <p:txBody>
          <a:bodyPr>
            <a:noAutofit/>
          </a:bodyPr>
          <a:lstStyle>
            <a:lvl1pPr algn="ctr">
              <a:defRPr sz="13900" b="1" i="0">
                <a:latin typeface="Montserrat Light" panose="00000400000000000000" pitchFamily="2" charset="0"/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D5A1A18-1350-4F61-AF43-1454C13575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4325" y="4347679"/>
            <a:ext cx="6483350" cy="571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9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56C0-EFED-460F-899C-EFF38A36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4EC95-D4CF-4BDC-AABE-77641E3E7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B3B50-3D87-4FF4-A832-A911F685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9BB6B-ED32-4D3A-9376-D8360515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55E39-28DA-4D73-A06A-454AEDBB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0DB99-D2EF-49B9-B9C1-37799B69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9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B3A3-0134-438C-A675-9668AD13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B6BD7-6431-4949-961E-4939B76F0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DDC7A-F120-4DC2-83B0-3F3B142A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DEC18-838D-4AE8-BEB6-D9C0D7345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E733C-689B-431B-ACE9-A4D68CCF2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5E833-BA70-4A96-BF27-667A1462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795C9-3ACB-41AC-851C-1C11EABE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53838-612D-4A9A-96F6-2BDFA972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7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9853-2F65-40F3-8018-ADE8B5D8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83C6A-0F82-49C3-BE2D-5BA4B534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461BC-5021-4BB7-94E5-C428C2E5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3654C-8FC3-4DF6-88A3-98074A0C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066A6-A0AF-4EE3-9462-3400F7B7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61BCB-9DBB-4020-8CE6-5378F1ED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99EA9-C423-459F-97A3-E8F56465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D804-212D-4E24-B05F-F329C68C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12F22-8938-4360-885B-30D2A4A3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2E51A-EBB8-4BEB-A6D5-3AA8FBF74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B0C86-8EFF-4482-B96A-65F5A3C1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8148D-D8C2-4E68-9620-771F995B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1DB57-DD0F-427F-8012-3A31C469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DAC5-97FA-42D6-ABDE-AAB30D8E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13E46-CA57-41C6-8538-A1B346BC2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98A2-4F34-4295-908A-BC6D08FA5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16B00-129F-46B7-9C94-96533213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E7005-954E-48B5-A44F-4C157024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F9417-C808-4E7D-8078-7B9F7330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tarry night sky&#10;&#10;Description automatically generated with medium confidence">
            <a:extLst>
              <a:ext uri="{FF2B5EF4-FFF2-40B4-BE49-F238E27FC236}">
                <a16:creationId xmlns:a16="http://schemas.microsoft.com/office/drawing/2014/main" id="{05B750E8-247B-4C66-A03A-6F5D625E1C6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7914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CE3AE-DBEA-4176-8AD4-3A4749FF6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42889-9F53-4995-B685-1F35A78FB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7B1CE-3A62-4286-9009-8106CE46A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8F3DD-84F7-4AA9-B50C-DDA117BE822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A8DDB-F115-4ED8-82F7-5D3C2E2BF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A7BA1-ABF5-46F5-9AFA-F0B8A3968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0029-E131-4303-ABFE-00B370BEFD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13BFDF0B-667B-48F5-8303-DDAD6D98EF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159776"/>
            <a:ext cx="2825028" cy="57414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E52250A-955A-41B8-8942-BF04DE8C82E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509" y="6247455"/>
            <a:ext cx="2395451" cy="3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Montserrat Light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F1496-A5A9-47A9-B41A-70C7EA20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309C6-A5DB-4001-BF92-3B0D8976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EFB0-3515-417B-A8CC-E1DFDF2D3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03F69-7A78-45B1-8A05-A77178D59272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15E1C-2A93-4F3F-8624-DE56AC07E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CDD7B-D25B-400A-B47C-A3A354416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E319-42D2-4084-8A22-57B4A61DD5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CA92B9D-38CB-4E64-BBDD-8A0BFEF753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449" y="6279733"/>
            <a:ext cx="2327932" cy="383654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7E3F87E2-BCBD-48D5-A9DC-637EED954BC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84" y="6192588"/>
            <a:ext cx="2663556" cy="5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Montserrat Light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rry night sky&#10;&#10;Description automatically generated with medium confidence">
            <a:extLst>
              <a:ext uri="{FF2B5EF4-FFF2-40B4-BE49-F238E27FC236}">
                <a16:creationId xmlns:a16="http://schemas.microsoft.com/office/drawing/2014/main" id="{D3E75AF5-3CD5-4E06-967E-284695E5F8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rgbClr val="0033A0">
                <a:tint val="45000"/>
                <a:satMod val="400000"/>
              </a:srgbClr>
            </a:duotone>
            <a:alphaModFix amt="83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1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C6FE5-5628-4E4F-B2FF-B352383A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1046-576F-44FE-B71A-AC0DF9573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3BE74-4749-4214-9157-0846572B3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3EACF-7D1E-4BFE-BE6D-3CEA24C323DF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28629-D42B-4301-9449-D9A69D907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C60A-D65A-4CC0-9885-EC9CA7578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5373-F070-4721-89A0-BE9D40ACFFF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17301CB-EC3D-40E8-8E57-3C70D0A366F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05" y="6179727"/>
            <a:ext cx="2733203" cy="555483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F8F780-DFC2-4D76-A851-0E56481F5AC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019" y="6245915"/>
            <a:ext cx="2450784" cy="4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A0"/>
          </a:solidFill>
          <a:latin typeface="Montserrat Light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A0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A0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A0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A0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A0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D5C6-0F27-4628-9A20-81B678D8C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Combining Data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11338-2217-426A-A26F-6A63018A4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YOYO Outcomes with OVR Services</a:t>
            </a:r>
          </a:p>
          <a:p>
            <a:r>
              <a:rPr lang="en-US" dirty="0"/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357578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B6F1-270D-3FBF-37F1-E6C7EB2F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Question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DFFB0-1D17-FA57-1D72-6B5612C9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does a student’s level of interaction with VR impact post-school outcomes?</a:t>
            </a:r>
          </a:p>
          <a:p>
            <a:endParaRPr lang="en-US" dirty="0"/>
          </a:p>
          <a:p>
            <a:r>
              <a:rPr lang="en-US" dirty="0"/>
              <a:t>Does this vary for MSD students</a:t>
            </a:r>
          </a:p>
        </p:txBody>
      </p:sp>
    </p:spTree>
    <p:extLst>
      <p:ext uri="{BB962C8B-B14F-4D97-AF65-F5344CB8AC3E}">
        <p14:creationId xmlns:p14="http://schemas.microsoft.com/office/powerpoint/2010/main" val="310231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DB4A-DA7D-78C2-0634-2D9C8C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9BE73-9F08-53C7-09F8-9384DD2D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Gave SSID numbers of all eligible YOYO Students to KYSTATS</a:t>
            </a:r>
          </a:p>
          <a:p>
            <a:r>
              <a:rPr lang="en-US" dirty="0"/>
              <a:t>KYSTATS gave us OVR data for each student</a:t>
            </a:r>
          </a:p>
          <a:p>
            <a:pPr lvl="1"/>
            <a:r>
              <a:rPr lang="en-US" dirty="0"/>
              <a:t>Received Pre-ETS</a:t>
            </a:r>
          </a:p>
          <a:p>
            <a:pPr lvl="1"/>
            <a:r>
              <a:rPr lang="en-US" dirty="0"/>
              <a:t>Received Transition Services</a:t>
            </a:r>
          </a:p>
          <a:p>
            <a:r>
              <a:rPr lang="en-US" dirty="0"/>
              <a:t>This told us</a:t>
            </a:r>
          </a:p>
          <a:p>
            <a:pPr lvl="1"/>
            <a:r>
              <a:rPr lang="en-US" dirty="0"/>
              <a:t>Who got nothing</a:t>
            </a:r>
          </a:p>
          <a:p>
            <a:pPr lvl="1"/>
            <a:r>
              <a:rPr lang="en-US" dirty="0"/>
              <a:t>Who got everything</a:t>
            </a:r>
          </a:p>
          <a:p>
            <a:r>
              <a:rPr lang="en-US" dirty="0"/>
              <a:t>Merged with YOYO data from 2023 &amp; 2024</a:t>
            </a:r>
          </a:p>
        </p:txBody>
      </p:sp>
    </p:spTree>
    <p:extLst>
      <p:ext uri="{BB962C8B-B14F-4D97-AF65-F5344CB8AC3E}">
        <p14:creationId xmlns:p14="http://schemas.microsoft.com/office/powerpoint/2010/main" val="190237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F004-C475-09AB-0210-C1E1A28E19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Raw Numbers of Students in Each OVR Category 2023 &amp; 2024</a:t>
            </a:r>
          </a:p>
        </p:txBody>
      </p:sp>
      <p:pic>
        <p:nvPicPr>
          <p:cNvPr id="3" name="Picture 2" descr="Bar chart comparing MSD and Non‑MSD student counts across four OVR categories. Non‑MSD numbers are higher in all categories, with the largest difference in No VR (MSD 735; Non‑MSD 3,563). Other categories: Pre‑ETS (239 vs. 862), Transition Services (21 vs. 102), and Pre + Transition (104 vs. 314).">
            <a:extLst>
              <a:ext uri="{FF2B5EF4-FFF2-40B4-BE49-F238E27FC236}">
                <a16:creationId xmlns:a16="http://schemas.microsoft.com/office/drawing/2014/main" id="{BDA1A2CA-6C17-8360-A42E-AE96D87387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6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2069-D7DD-A3F6-70C7-6D372F7A0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Percent Competitively Employed or in PSE 2023 &amp; 2024 YOYO Data</a:t>
            </a:r>
          </a:p>
        </p:txBody>
      </p:sp>
      <p:pic>
        <p:nvPicPr>
          <p:cNvPr id="3" name="Picture 2" descr="Line chart showing the percentage of MSD and Non‑MSD students who are competitively employed or in postsecondary education across four OVR categories. Non‑MSD percentages stay between 61–68% in all categories, while MSD percentages range from 28–57%, peaking in Transition Services. Categories: No VR (MSD 29%, Non‑MSD 68%), Pre‑ETS (28% vs. 64%), Transition Services (57% vs. 68%), and Pre + Transition (31% vs. 61%).">
            <a:extLst>
              <a:ext uri="{FF2B5EF4-FFF2-40B4-BE49-F238E27FC236}">
                <a16:creationId xmlns:a16="http://schemas.microsoft.com/office/drawing/2014/main" id="{FFFADA89-F962-B1C6-6475-75E17F0AD1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42A7-17D3-921E-9208-9F190073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2FFB-67C5-7031-4A33-D7B5C869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</a:t>
            </a:r>
            <a:r>
              <a:rPr lang="en-US"/>
              <a:t>are we </a:t>
            </a:r>
            <a:r>
              <a:rPr lang="en-US" dirty="0"/>
              <a:t>serving and not serving</a:t>
            </a:r>
          </a:p>
          <a:p>
            <a:endParaRPr lang="en-US" dirty="0"/>
          </a:p>
          <a:p>
            <a:r>
              <a:rPr lang="en-US" dirty="0"/>
              <a:t>What is the value of Pre-ETS alone?</a:t>
            </a:r>
          </a:p>
          <a:p>
            <a:endParaRPr lang="en-US" dirty="0"/>
          </a:p>
          <a:p>
            <a:r>
              <a:rPr lang="en-US" dirty="0"/>
              <a:t>Are there differences for MSD students?</a:t>
            </a:r>
          </a:p>
          <a:p>
            <a:endParaRPr lang="en-US" dirty="0"/>
          </a:p>
          <a:p>
            <a:r>
              <a:rPr lang="en-US" dirty="0"/>
              <a:t>What does the future hold?</a:t>
            </a:r>
          </a:p>
        </p:txBody>
      </p:sp>
    </p:spTree>
    <p:extLst>
      <p:ext uri="{BB962C8B-B14F-4D97-AF65-F5344CB8AC3E}">
        <p14:creationId xmlns:p14="http://schemas.microsoft.com/office/powerpoint/2010/main" val="153645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0A444C-CDF7-261B-0D21-4120153E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don’t know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6B2E4B-7F80-D394-874E-F3732742D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That’s why Jonathan is next…</a:t>
            </a:r>
          </a:p>
        </p:txBody>
      </p:sp>
    </p:spTree>
    <p:extLst>
      <p:ext uri="{BB962C8B-B14F-4D97-AF65-F5344CB8AC3E}">
        <p14:creationId xmlns:p14="http://schemas.microsoft.com/office/powerpoint/2010/main" val="156848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44C688C-36A3-44E9-90FF-C47523C78850}" vid="{8D6FC954-EB94-4FB1-906F-9FDB997FEF5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44C688C-36A3-44E9-90FF-C47523C78850}" vid="{E0875F61-B6F2-48B0-93DB-E998EEFCD5BC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44C688C-36A3-44E9-90FF-C47523C78850}" vid="{0263B3D8-6ECF-4BC8-A680-ABD1CDE8FAE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4ccc4-4c04-4858-b124-039be1bbc4bc">
      <Terms xmlns="http://schemas.microsoft.com/office/infopath/2007/PartnerControls"/>
    </lcf76f155ced4ddcb4097134ff3c332f>
    <TaxCatchAll xmlns="176e729e-ce78-4f74-9d79-21e5ff471b9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0A2E31649164409BC1D902334005D3" ma:contentTypeVersion="18" ma:contentTypeDescription="Create a new document." ma:contentTypeScope="" ma:versionID="c18dccd36ee9bc70a428068377577805">
  <xsd:schema xmlns:xsd="http://www.w3.org/2001/XMLSchema" xmlns:xs="http://www.w3.org/2001/XMLSchema" xmlns:p="http://schemas.microsoft.com/office/2006/metadata/properties" xmlns:ns2="fdf4ccc4-4c04-4858-b124-039be1bbc4bc" xmlns:ns3="176e729e-ce78-4f74-9d79-21e5ff471b91" targetNamespace="http://schemas.microsoft.com/office/2006/metadata/properties" ma:root="true" ma:fieldsID="f3ada8b87bfbb84e15d509664191dee0" ns2:_="" ns3:_="">
    <xsd:import namespace="fdf4ccc4-4c04-4858-b124-039be1bbc4bc"/>
    <xsd:import namespace="176e729e-ce78-4f74-9d79-21e5ff471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4ccc4-4c04-4858-b124-039be1bbc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e729e-ce78-4f74-9d79-21e5ff471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968e6f-8f60-4618-878a-769ef0cb594a}" ma:internalName="TaxCatchAll" ma:showField="CatchAllData" ma:web="176e729e-ce78-4f74-9d79-21e5ff471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BCA050-E0DC-45D2-AABA-FA28461B48AF}">
  <ds:schemaRefs>
    <ds:schemaRef ds:uri="fdf4ccc4-4c04-4858-b124-039be1bbc4bc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176e729e-ce78-4f74-9d79-21e5ff471b91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0EB0B8-4A46-4055-996F-DE6DD384B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f4ccc4-4c04-4858-b124-039be1bbc4bc"/>
    <ds:schemaRef ds:uri="176e729e-ce78-4f74-9d79-21e5ff471b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25BA7F-FEF5-4BD8-B487-5B33E5DD13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KYPSO PowerPoint Template</Template>
  <TotalTime>1127</TotalTime>
  <Words>139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Montserrat Light</vt:lpstr>
      <vt:lpstr>Calibri</vt:lpstr>
      <vt:lpstr>Arial</vt:lpstr>
      <vt:lpstr>Office Theme</vt:lpstr>
      <vt:lpstr>Custom Design</vt:lpstr>
      <vt:lpstr>1_Custom Design</vt:lpstr>
      <vt:lpstr>Combining Data </vt:lpstr>
      <vt:lpstr>The Big Question </vt:lpstr>
      <vt:lpstr>What We Did </vt:lpstr>
      <vt:lpstr>Raw Numbers of Students in Each OVR Category 2023 &amp; 2024</vt:lpstr>
      <vt:lpstr>Percent Competitively Employed or in PSE 2023 &amp; 2024 YOYO Data</vt:lpstr>
      <vt:lpstr>So now what?</vt:lpstr>
      <vt:lpstr>I don’t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Data</dc:title>
  <dc:creator>Lobianco, Tony</dc:creator>
  <cp:lastModifiedBy>Bocard, Chelsea J.</cp:lastModifiedBy>
  <cp:revision>1</cp:revision>
  <dcterms:created xsi:type="dcterms:W3CDTF">2025-07-24T18:36:30Z</dcterms:created>
  <dcterms:modified xsi:type="dcterms:W3CDTF">2026-01-30T16:20:32Z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0x010100CE0A2E31649164409BC1D902334005D3</vt:lpwstr>
  </property>
  <property fmtid="{D5CDD505-2E9C-101B-9397-08002B2CF9AE}" pid="3" name="MediaServiceImageTags">
    <vt:lpwstr/>
  </property>
</Properties>
</file>